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483" r:id="rId2"/>
    <p:sldId id="2485" r:id="rId3"/>
    <p:sldId id="330" r:id="rId4"/>
    <p:sldId id="390" r:id="rId5"/>
    <p:sldId id="2484" r:id="rId6"/>
    <p:sldId id="2437" r:id="rId7"/>
    <p:sldId id="2438" r:id="rId8"/>
    <p:sldId id="2439" r:id="rId9"/>
    <p:sldId id="2440" r:id="rId10"/>
    <p:sldId id="2441" r:id="rId11"/>
    <p:sldId id="2442" r:id="rId12"/>
    <p:sldId id="2443" r:id="rId13"/>
    <p:sldId id="2444" r:id="rId14"/>
    <p:sldId id="2445" r:id="rId15"/>
    <p:sldId id="2448" r:id="rId16"/>
    <p:sldId id="2462" r:id="rId17"/>
    <p:sldId id="2463" r:id="rId18"/>
    <p:sldId id="2470" r:id="rId19"/>
    <p:sldId id="2471" r:id="rId20"/>
    <p:sldId id="2472" r:id="rId21"/>
    <p:sldId id="2473" r:id="rId22"/>
    <p:sldId id="2474" r:id="rId23"/>
    <p:sldId id="2475" r:id="rId24"/>
    <p:sldId id="2477" r:id="rId25"/>
    <p:sldId id="2450" r:id="rId26"/>
    <p:sldId id="2481" r:id="rId27"/>
    <p:sldId id="2452" r:id="rId28"/>
    <p:sldId id="2451" r:id="rId29"/>
    <p:sldId id="2468" r:id="rId30"/>
    <p:sldId id="2482" r:id="rId31"/>
    <p:sldId id="2457" r:id="rId32"/>
    <p:sldId id="2458" r:id="rId33"/>
    <p:sldId id="2454" r:id="rId34"/>
    <p:sldId id="2455" r:id="rId35"/>
    <p:sldId id="2449" r:id="rId36"/>
    <p:sldId id="2446" r:id="rId37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99"/>
    <a:srgbClr val="0066FF"/>
    <a:srgbClr val="00FF00"/>
    <a:srgbClr val="0000FF"/>
    <a:srgbClr val="FE4F4A"/>
    <a:srgbClr val="FAE100"/>
    <a:srgbClr val="006666"/>
    <a:srgbClr val="0033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5764" autoAdjust="0"/>
  </p:normalViewPr>
  <p:slideViewPr>
    <p:cSldViewPr>
      <p:cViewPr varScale="1">
        <p:scale>
          <a:sx n="64" d="100"/>
          <a:sy n="64" d="100"/>
        </p:scale>
        <p:origin x="156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9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5744" y="17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40E88B5-6D7A-4863-90D9-35B63B10B9D9}" type="datetimeFigureOut">
              <a:rPr lang="zh-CN" altLang="en-US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fld id="{D71B444C-8A12-4AA5-BA84-8A8457165F5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E37A860-937A-4AD9-AAC1-579FFE209DDD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解决这一系列科学问题，受神经科学研究的启发，将人类视觉系统机理与稀疏编码模型结合，利用视觉通路的不同神经元的响应特性，分别研究底层、中层、高层视觉特征表示，并应用于图像分类、目标跟踪、行为识别、运动检测等领域，并扩展到数字媒体的存储、表示、分析与理解中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A7256E-4476-F74E-B7A5-6F6AAD99D4B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AutoShap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30C13-20ED-423E-8425-A2ED69195B9E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31775"/>
            <a:ext cx="2057400" cy="58943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31775"/>
            <a:ext cx="6019800" cy="58943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AutoShap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5458-D5DC-4FC4-AA01-D57DF5185526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6500" y="231775"/>
            <a:ext cx="653415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AutoShap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5B82A-DDBC-4F22-84A2-9B5611C9DFD1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206500" y="231775"/>
            <a:ext cx="653415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AutoShap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3D417-E7E8-4A11-A664-229FABBB23B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AutoShap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AB20D-DC1E-4359-A8CF-F7261812888B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AutoShap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639BB-D61D-4517-AD34-6568592BAEC3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AutoShap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54634-EBA8-496E-8DBE-288F9800012F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8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AutoShap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23890-34DE-4331-A211-B374792C3B85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CCA76-A695-4CE9-84D7-A34CE1B0CFCE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AutoShap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24A31-853B-4286-BF60-A45D55A86371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AutoShap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17142-607A-4558-A3B2-7D65E4D7C815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6" name="Rectangle 9"/>
          <p:cNvSpPr/>
          <p:nvPr userDrawn="1"/>
        </p:nvSpPr>
        <p:spPr>
          <a:xfrm>
            <a:off x="0" y="6635297"/>
            <a:ext cx="9124951" cy="20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Snip Single Corner Rectangle 10"/>
          <p:cNvSpPr/>
          <p:nvPr userDrawn="1"/>
        </p:nvSpPr>
        <p:spPr>
          <a:xfrm flipH="1">
            <a:off x="6516215" y="6453336"/>
            <a:ext cx="2624242" cy="371022"/>
          </a:xfrm>
          <a:prstGeom prst="snip1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 descr="C:\Users\Teng\Desktop\made logo4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744" y="6453336"/>
            <a:ext cx="14478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Users\Teng\Desktop\department logo 透明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61286" y="6494288"/>
            <a:ext cx="3746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16632"/>
            <a:ext cx="653415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0" y="908720"/>
            <a:ext cx="9144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</a:ln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2052" name="Picture 4" descr="色条 拷贝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71600" cy="92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AutoShap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115050"/>
            <a:ext cx="723900" cy="457200"/>
          </a:xfrm>
          <a:prstGeom prst="octagon">
            <a:avLst>
              <a:gd name="adj" fmla="val 29287"/>
            </a:avLst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1" compatLnSpc="1"/>
          <a:lstStyle>
            <a:lvl1pPr algn="r">
              <a:defRPr sz="1800" b="1">
                <a:solidFill>
                  <a:srgbClr val="005C8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F3CBCAA-2DB7-4047-883C-7F9F18D37041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AAProject\Documents\&#21069;&#30651;&#20013;&#24515;&#25991;&#20214;\TVSignNews-1.mpg" TargetMode="External"/><Relationship Id="rId1" Type="http://schemas.microsoft.com/office/2007/relationships/media" Target="file:///C:\AAProject\Documents\&#21069;&#30651;&#20013;&#24515;&#25991;&#20214;\TVSignNews-1.mpg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jpe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206500" y="116632"/>
            <a:ext cx="7253932" cy="762000"/>
          </a:xfrm>
        </p:spPr>
        <p:txBody>
          <a:bodyPr/>
          <a:lstStyle/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1094928" y="1600200"/>
            <a:ext cx="8229600" cy="4525963"/>
          </a:xfrm>
        </p:spPr>
        <p:txBody>
          <a:bodyPr/>
          <a:lstStyle/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领头人：高文院士</a:t>
            </a:r>
            <a:endParaRPr lang="en-US" altLang="zh-CN" sz="32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建立于上世纪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80</a:t>
            </a: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年代末，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90</a:t>
            </a: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年代初建立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endParaRPr lang="en-US" altLang="zh-CN" sz="32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主要从事声音、图像、视频的压缩、分析、检索、理解等相关的研究</a:t>
            </a:r>
            <a:endParaRPr lang="en-US" altLang="zh-CN" sz="32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目前培养博士生</a:t>
            </a:r>
            <a:r>
              <a:rPr lang="en-US" altLang="zh-CN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100</a:t>
            </a:r>
            <a:r>
              <a:rPr lang="zh-CN" altLang="en-US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余人，硕士生</a:t>
            </a:r>
            <a:r>
              <a:rPr lang="en-US" altLang="zh-CN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200</a:t>
            </a:r>
            <a:r>
              <a:rPr lang="zh-CN" altLang="en-US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余人，活跃在国内外的企业界和教育界</a:t>
            </a:r>
            <a:endParaRPr lang="en-US" altLang="zh-CN" sz="32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研究中心目前有：教授</a:t>
            </a:r>
            <a:r>
              <a:rPr lang="en-US" altLang="zh-CN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8</a:t>
            </a:r>
            <a:r>
              <a:rPr lang="zh-CN" altLang="en-US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人，副教授</a:t>
            </a:r>
            <a:r>
              <a:rPr lang="en-US" altLang="zh-CN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人</a:t>
            </a:r>
            <a:endParaRPr lang="en-US" altLang="zh-CN" sz="32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现在每年在校博士生：</a:t>
            </a:r>
            <a:r>
              <a:rPr lang="en-US" altLang="zh-CN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30</a:t>
            </a:r>
            <a:r>
              <a:rPr lang="zh-CN" altLang="en-US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人左右，硕士生：</a:t>
            </a:r>
            <a:r>
              <a:rPr lang="en-US" altLang="zh-CN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60</a:t>
            </a:r>
            <a:r>
              <a:rPr lang="zh-CN" altLang="en-US" sz="3200" dirty="0">
                <a:solidFill>
                  <a:srgbClr val="0000FF"/>
                </a:solidFill>
                <a:ea typeface="微软雅黑" panose="020B0503020204020204" pitchFamily="34" charset="-122"/>
              </a:rPr>
              <a:t>人左右</a:t>
            </a:r>
            <a:endParaRPr lang="en-US" altLang="zh-CN" sz="32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  <p:sp>
        <p:nvSpPr>
          <p:cNvPr id="9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建立及发展历史</a:t>
            </a:r>
          </a:p>
        </p:txBody>
      </p:sp>
      <p:pic>
        <p:nvPicPr>
          <p:cNvPr id="10" name="Picture 5" descr="Gaow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6" y="1645644"/>
            <a:ext cx="1432340" cy="148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-250104" y="3176088"/>
            <a:ext cx="2160240" cy="92333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2F4D71"/>
            </a:prstShdw>
          </a:effec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   文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defRPr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北京大学教授</a:t>
            </a:r>
          </a:p>
          <a:p>
            <a:pPr algn="ctr" eaLnBrk="1" hangingPunct="1">
              <a:defRPr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中国工程院院士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8742" y="132546"/>
            <a:ext cx="69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共获得国家及省部级奖励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13</a:t>
            </a: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项，其中获得国家自然科学奖二等奖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项，国家技术发明二等奖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项，国家科学技术进步二等奖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项，省部级科学技术进步一等奖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项，省部级科学技术进步二等奖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7</a:t>
            </a: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项，省部级科学技术进步三等奖</a:t>
            </a:r>
            <a:r>
              <a:rPr lang="en-US" altLang="zh-CN" dirty="0">
                <a:solidFill>
                  <a:srgbClr val="0000FF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项。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  <a:endParaRPr lang="zh-CN" altLang="en-US" sz="36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研究成果</a:t>
            </a:r>
          </a:p>
        </p:txBody>
      </p:sp>
      <p:pic>
        <p:nvPicPr>
          <p:cNvPr id="11" name="Picture 2" descr="C:\Users\eexp\Desktop\发明奖证书赵德斌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95" y="3760402"/>
            <a:ext cx="2119975" cy="30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eexp\AppData\Local\Temp\WeChat Files\6400302403763707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85" y="3746405"/>
            <a:ext cx="2103510" cy="306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eexp\AppData\Local\Temp\WeChat Files\64003024037637076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6405"/>
            <a:ext cx="2133085" cy="31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eexp\Desktop\国家奖MPEG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39" y="1575188"/>
            <a:ext cx="3148899" cy="217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8" y="1497686"/>
            <a:ext cx="1724731" cy="22996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38" y="926163"/>
            <a:ext cx="4051589" cy="286756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97" y="3792862"/>
            <a:ext cx="3000334" cy="21462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</a:rPr>
              <a:t>国家重点研发计划</a:t>
            </a:r>
            <a:r>
              <a:rPr lang="en-US" altLang="zh-CN" b="1" dirty="0">
                <a:solidFill>
                  <a:srgbClr val="0000FF"/>
                </a:solidFill>
              </a:rPr>
              <a:t>1</a:t>
            </a:r>
            <a:r>
              <a:rPr lang="zh-CN" altLang="en-US" b="1" dirty="0">
                <a:solidFill>
                  <a:srgbClr val="0000FF"/>
                </a:solidFill>
              </a:rPr>
              <a:t>项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030A0"/>
                </a:solidFill>
              </a:rPr>
              <a:t>刑事执行监督控制技术研究，</a:t>
            </a:r>
            <a:r>
              <a:rPr lang="en-US" altLang="zh-CN" b="1" dirty="0">
                <a:solidFill>
                  <a:srgbClr val="7030A0"/>
                </a:solidFill>
              </a:rPr>
              <a:t>2018.7-2020.12</a:t>
            </a:r>
            <a:r>
              <a:rPr lang="zh-CN" altLang="en-US" b="1" dirty="0">
                <a:solidFill>
                  <a:srgbClr val="7030A0"/>
                </a:solidFill>
              </a:rPr>
              <a:t>，经费：</a:t>
            </a:r>
            <a:r>
              <a:rPr lang="en-US" altLang="zh-CN" b="1" dirty="0">
                <a:solidFill>
                  <a:srgbClr val="7030A0"/>
                </a:solidFill>
              </a:rPr>
              <a:t>2235</a:t>
            </a:r>
            <a:r>
              <a:rPr lang="zh-CN" altLang="en-US" b="1" dirty="0">
                <a:solidFill>
                  <a:srgbClr val="7030A0"/>
                </a:solidFill>
              </a:rPr>
              <a:t>万元</a:t>
            </a:r>
            <a:endParaRPr lang="en-US" altLang="zh-CN" b="1" dirty="0">
              <a:solidFill>
                <a:srgbClr val="7030A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</a:rPr>
              <a:t>国家重点研发课题</a:t>
            </a:r>
            <a:r>
              <a:rPr lang="en-US" altLang="zh-CN" b="1" dirty="0">
                <a:solidFill>
                  <a:srgbClr val="0000FF"/>
                </a:solidFill>
              </a:rPr>
              <a:t>2</a:t>
            </a:r>
            <a:r>
              <a:rPr lang="zh-CN" altLang="en-US" b="1" dirty="0">
                <a:solidFill>
                  <a:srgbClr val="0000FF"/>
                </a:solidFill>
              </a:rPr>
              <a:t>项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030A0"/>
                </a:solidFill>
              </a:rPr>
              <a:t>基于视觉特性的高效视频编码，</a:t>
            </a:r>
            <a:r>
              <a:rPr lang="en-US" altLang="zh-CN" b="1" dirty="0">
                <a:solidFill>
                  <a:srgbClr val="7030A0"/>
                </a:solidFill>
              </a:rPr>
              <a:t>2015.1-2019.12</a:t>
            </a:r>
            <a:r>
              <a:rPr lang="zh-CN" altLang="en-US" b="1" dirty="0">
                <a:solidFill>
                  <a:srgbClr val="7030A0"/>
                </a:solidFill>
              </a:rPr>
              <a:t>，经费：</a:t>
            </a:r>
            <a:r>
              <a:rPr lang="en-US" altLang="zh-CN" b="1" dirty="0">
                <a:solidFill>
                  <a:srgbClr val="7030A0"/>
                </a:solidFill>
              </a:rPr>
              <a:t>455</a:t>
            </a:r>
            <a:r>
              <a:rPr lang="zh-CN" altLang="en-US" b="1" dirty="0">
                <a:solidFill>
                  <a:srgbClr val="7030A0"/>
                </a:solidFill>
              </a:rPr>
              <a:t>万</a:t>
            </a:r>
            <a:endParaRPr lang="en-US" altLang="zh-CN" b="1" dirty="0">
              <a:solidFill>
                <a:srgbClr val="7030A0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030A0"/>
                </a:solidFill>
              </a:rPr>
              <a:t>面向司法文书内容的质量智能检测技术研究及系统研发，</a:t>
            </a:r>
            <a:r>
              <a:rPr lang="en-US" altLang="zh-CN" b="1" dirty="0">
                <a:solidFill>
                  <a:srgbClr val="7030A0"/>
                </a:solidFill>
              </a:rPr>
              <a:t>2019.1-2020.12</a:t>
            </a:r>
            <a:r>
              <a:rPr lang="zh-CN" altLang="en-US" b="1" dirty="0">
                <a:solidFill>
                  <a:srgbClr val="7030A0"/>
                </a:solidFill>
              </a:rPr>
              <a:t>，经费：</a:t>
            </a:r>
            <a:r>
              <a:rPr lang="en-US" altLang="zh-CN" b="1" dirty="0">
                <a:solidFill>
                  <a:srgbClr val="7030A0"/>
                </a:solidFill>
              </a:rPr>
              <a:t>443</a:t>
            </a:r>
            <a:r>
              <a:rPr lang="zh-CN" altLang="en-US" b="1" dirty="0">
                <a:solidFill>
                  <a:srgbClr val="7030A0"/>
                </a:solidFill>
              </a:rPr>
              <a:t>万</a:t>
            </a:r>
            <a:endParaRPr lang="en-US" altLang="zh-CN" b="1" dirty="0">
              <a:solidFill>
                <a:srgbClr val="7030A0"/>
              </a:solidFill>
            </a:endParaRPr>
          </a:p>
          <a:p>
            <a:endParaRPr lang="zh-CN" altLang="en-US" dirty="0"/>
          </a:p>
        </p:txBody>
      </p:sp>
      <p:sp>
        <p:nvSpPr>
          <p:cNvPr id="4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  <a:endParaRPr lang="zh-CN" altLang="en-US" sz="36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在研项目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</a:rPr>
              <a:t>国家自然科学基金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7030A0"/>
                </a:solidFill>
              </a:rPr>
              <a:t>图像情感元素计算，</a:t>
            </a:r>
            <a:r>
              <a:rPr lang="en-US" altLang="zh-CN" sz="1800" b="1" dirty="0">
                <a:solidFill>
                  <a:srgbClr val="7030A0"/>
                </a:solidFill>
              </a:rPr>
              <a:t>2018.1-2021.12</a:t>
            </a:r>
            <a:r>
              <a:rPr lang="zh-CN" altLang="en-US" sz="1800" b="1" dirty="0">
                <a:solidFill>
                  <a:srgbClr val="7030A0"/>
                </a:solidFill>
              </a:rPr>
              <a:t>，经费：</a:t>
            </a:r>
            <a:r>
              <a:rPr lang="en-US" altLang="zh-CN" sz="1800" b="1" dirty="0">
                <a:solidFill>
                  <a:srgbClr val="7030A0"/>
                </a:solidFill>
              </a:rPr>
              <a:t>65</a:t>
            </a:r>
            <a:r>
              <a:rPr lang="zh-CN" altLang="en-US" sz="1800" b="1" dirty="0">
                <a:solidFill>
                  <a:srgbClr val="7030A0"/>
                </a:solidFill>
              </a:rPr>
              <a:t>万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7030A0"/>
                </a:solidFill>
              </a:rPr>
              <a:t>基于深度学习的自然图像先验模型及高效视频编码研究，</a:t>
            </a:r>
            <a:r>
              <a:rPr lang="en-US" altLang="zh-CN" sz="1800" b="1" dirty="0">
                <a:solidFill>
                  <a:srgbClr val="7030A0"/>
                </a:solidFill>
              </a:rPr>
              <a:t>2019.1-2023.12</a:t>
            </a:r>
            <a:r>
              <a:rPr lang="zh-CN" altLang="en-US" sz="1800" b="1" dirty="0">
                <a:solidFill>
                  <a:srgbClr val="7030A0"/>
                </a:solidFill>
              </a:rPr>
              <a:t>，经费：</a:t>
            </a:r>
            <a:r>
              <a:rPr lang="en-US" altLang="zh-CN" sz="1800" b="1" dirty="0">
                <a:solidFill>
                  <a:srgbClr val="7030A0"/>
                </a:solidFill>
              </a:rPr>
              <a:t>68</a:t>
            </a:r>
            <a:r>
              <a:rPr lang="zh-CN" altLang="en-US" sz="1800" b="1" dirty="0">
                <a:solidFill>
                  <a:srgbClr val="7030A0"/>
                </a:solidFill>
              </a:rPr>
              <a:t>万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7030A0"/>
                </a:solidFill>
              </a:rPr>
              <a:t>视觉判别先验建模及面向识别理解的视频编码研究，</a:t>
            </a:r>
            <a:r>
              <a:rPr lang="en-US" altLang="zh-CN" sz="1800" b="1" dirty="0">
                <a:solidFill>
                  <a:srgbClr val="7030A0"/>
                </a:solidFill>
              </a:rPr>
              <a:t>2016.1-2019.12</a:t>
            </a:r>
            <a:r>
              <a:rPr lang="zh-CN" altLang="en-US" sz="1800" b="1" dirty="0">
                <a:solidFill>
                  <a:srgbClr val="7030A0"/>
                </a:solidFill>
              </a:rPr>
              <a:t>，经费：</a:t>
            </a:r>
            <a:r>
              <a:rPr lang="en-US" altLang="zh-CN" sz="1800" b="1" dirty="0">
                <a:solidFill>
                  <a:srgbClr val="7030A0"/>
                </a:solidFill>
              </a:rPr>
              <a:t>65</a:t>
            </a:r>
            <a:r>
              <a:rPr lang="zh-CN" altLang="en-US" sz="1800" b="1" dirty="0">
                <a:solidFill>
                  <a:srgbClr val="7030A0"/>
                </a:solidFill>
              </a:rPr>
              <a:t>万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7030A0"/>
                </a:solidFill>
              </a:rPr>
              <a:t>基于图信号处理的自然图像修复技术研究，</a:t>
            </a:r>
            <a:r>
              <a:rPr lang="en-US" altLang="zh-CN" sz="1800" b="1" dirty="0">
                <a:solidFill>
                  <a:srgbClr val="7030A0"/>
                </a:solidFill>
              </a:rPr>
              <a:t>2017.1-2020.12</a:t>
            </a:r>
            <a:r>
              <a:rPr lang="zh-CN" altLang="en-US" sz="1800" b="1" dirty="0">
                <a:solidFill>
                  <a:srgbClr val="7030A0"/>
                </a:solidFill>
              </a:rPr>
              <a:t>，经费：</a:t>
            </a:r>
            <a:r>
              <a:rPr lang="en-US" altLang="zh-CN" sz="1800" b="1" dirty="0">
                <a:solidFill>
                  <a:srgbClr val="7030A0"/>
                </a:solidFill>
              </a:rPr>
              <a:t>66</a:t>
            </a:r>
            <a:r>
              <a:rPr lang="zh-CN" altLang="en-US" sz="1800" b="1" dirty="0">
                <a:solidFill>
                  <a:srgbClr val="7030A0"/>
                </a:solidFill>
              </a:rPr>
              <a:t>万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7030A0"/>
                </a:solidFill>
              </a:rPr>
              <a:t>脑干的声音精细结构处理机制及应用，</a:t>
            </a:r>
            <a:r>
              <a:rPr lang="en-US" altLang="zh-CN" sz="1800" b="1" dirty="0">
                <a:solidFill>
                  <a:srgbClr val="7030A0"/>
                </a:solidFill>
              </a:rPr>
              <a:t>2017.1-2020.12</a:t>
            </a:r>
            <a:r>
              <a:rPr lang="zh-CN" altLang="en-US" sz="1800" b="1" dirty="0">
                <a:solidFill>
                  <a:srgbClr val="7030A0"/>
                </a:solidFill>
              </a:rPr>
              <a:t>，经费：</a:t>
            </a:r>
            <a:r>
              <a:rPr lang="en-US" altLang="zh-CN" sz="1800" b="1" dirty="0">
                <a:solidFill>
                  <a:srgbClr val="7030A0"/>
                </a:solidFill>
              </a:rPr>
              <a:t>75</a:t>
            </a:r>
            <a:r>
              <a:rPr lang="zh-CN" altLang="en-US" sz="1800" b="1" dirty="0">
                <a:solidFill>
                  <a:srgbClr val="7030A0"/>
                </a:solidFill>
              </a:rPr>
              <a:t>万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</a:rPr>
              <a:t>目前在研的部分民品横向科研项目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7030A0"/>
                </a:solidFill>
              </a:rPr>
              <a:t>监控视频处理技术开发，</a:t>
            </a:r>
            <a:r>
              <a:rPr lang="en-US" altLang="zh-CN" sz="1800" b="1" dirty="0">
                <a:solidFill>
                  <a:srgbClr val="7030A0"/>
                </a:solidFill>
              </a:rPr>
              <a:t>2019.4-2022.5</a:t>
            </a:r>
            <a:r>
              <a:rPr lang="zh-CN" altLang="en-US" sz="1800" b="1" dirty="0">
                <a:solidFill>
                  <a:srgbClr val="7030A0"/>
                </a:solidFill>
              </a:rPr>
              <a:t>，经费：</a:t>
            </a:r>
            <a:r>
              <a:rPr lang="en-US" altLang="zh-CN" sz="1800" b="1" dirty="0">
                <a:solidFill>
                  <a:srgbClr val="7030A0"/>
                </a:solidFill>
              </a:rPr>
              <a:t>255</a:t>
            </a:r>
            <a:r>
              <a:rPr lang="zh-CN" altLang="en-US" sz="1800" b="1" dirty="0">
                <a:solidFill>
                  <a:srgbClr val="7030A0"/>
                </a:solidFill>
              </a:rPr>
              <a:t>万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7030A0"/>
                </a:solidFill>
              </a:rPr>
              <a:t>媒体加密、隐写分析与水印攻防技术研究，</a:t>
            </a:r>
            <a:r>
              <a:rPr lang="en-US" altLang="zh-CN" sz="1800" b="1" dirty="0">
                <a:solidFill>
                  <a:srgbClr val="7030A0"/>
                </a:solidFill>
              </a:rPr>
              <a:t>2018.7-2019.7</a:t>
            </a:r>
            <a:r>
              <a:rPr lang="zh-CN" altLang="en-US" sz="1800" b="1" dirty="0">
                <a:solidFill>
                  <a:srgbClr val="7030A0"/>
                </a:solidFill>
              </a:rPr>
              <a:t>，经费：</a:t>
            </a:r>
            <a:r>
              <a:rPr lang="en-US" altLang="zh-CN" sz="1800" b="1" dirty="0">
                <a:solidFill>
                  <a:srgbClr val="7030A0"/>
                </a:solidFill>
              </a:rPr>
              <a:t>98</a:t>
            </a:r>
            <a:r>
              <a:rPr lang="zh-CN" altLang="en-US" sz="1800" b="1" dirty="0">
                <a:solidFill>
                  <a:srgbClr val="7030A0"/>
                </a:solidFill>
              </a:rPr>
              <a:t>万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rgbClr val="7030A0"/>
                </a:solidFill>
              </a:rPr>
              <a:t>IT</a:t>
            </a:r>
            <a:r>
              <a:rPr lang="zh-CN" altLang="en-US" sz="1800" b="1" dirty="0">
                <a:solidFill>
                  <a:srgbClr val="7030A0"/>
                </a:solidFill>
              </a:rPr>
              <a:t>自动化运维系统项目研究，</a:t>
            </a:r>
            <a:r>
              <a:rPr lang="en-US" altLang="zh-CN" sz="1800" b="1" dirty="0">
                <a:solidFill>
                  <a:srgbClr val="7030A0"/>
                </a:solidFill>
              </a:rPr>
              <a:t>2017.1-2020.4</a:t>
            </a:r>
            <a:r>
              <a:rPr lang="zh-CN" altLang="en-US" sz="1800" b="1" dirty="0">
                <a:solidFill>
                  <a:srgbClr val="7030A0"/>
                </a:solidFill>
              </a:rPr>
              <a:t>，经费：</a:t>
            </a:r>
            <a:r>
              <a:rPr lang="en-US" altLang="zh-CN" sz="1800" b="1" dirty="0">
                <a:solidFill>
                  <a:srgbClr val="7030A0"/>
                </a:solidFill>
              </a:rPr>
              <a:t>84</a:t>
            </a:r>
            <a:r>
              <a:rPr lang="zh-CN" altLang="en-US" sz="1800" b="1" dirty="0">
                <a:solidFill>
                  <a:srgbClr val="7030A0"/>
                </a:solidFill>
              </a:rPr>
              <a:t>万</a:t>
            </a:r>
            <a:endParaRPr lang="en-US" altLang="zh-CN" sz="1800" b="1" dirty="0">
              <a:solidFill>
                <a:srgbClr val="7030A0"/>
              </a:solidFill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7030A0"/>
                </a:solidFill>
              </a:rPr>
              <a:t>数据检测及根因定位系统，</a:t>
            </a:r>
            <a:r>
              <a:rPr lang="en-US" altLang="zh-CN" sz="1800" b="1" dirty="0">
                <a:solidFill>
                  <a:srgbClr val="7030A0"/>
                </a:solidFill>
              </a:rPr>
              <a:t>2018.7-2019.7</a:t>
            </a:r>
            <a:r>
              <a:rPr lang="zh-CN" altLang="en-US" sz="1800" b="1" dirty="0">
                <a:solidFill>
                  <a:srgbClr val="7030A0"/>
                </a:solidFill>
              </a:rPr>
              <a:t>，经费：</a:t>
            </a:r>
            <a:r>
              <a:rPr lang="en-US" altLang="zh-CN" sz="1800" b="1" dirty="0">
                <a:solidFill>
                  <a:srgbClr val="7030A0"/>
                </a:solidFill>
              </a:rPr>
              <a:t>60</a:t>
            </a:r>
            <a:r>
              <a:rPr lang="zh-CN" altLang="en-US" sz="1800" b="1" dirty="0">
                <a:solidFill>
                  <a:srgbClr val="7030A0"/>
                </a:solidFill>
              </a:rPr>
              <a:t>万</a:t>
            </a:r>
            <a:endParaRPr lang="en-US" altLang="en-US" sz="1800" b="1" dirty="0">
              <a:solidFill>
                <a:srgbClr val="7030A0"/>
              </a:solidFill>
            </a:endParaRPr>
          </a:p>
          <a:p>
            <a:endParaRPr lang="zh-CN" altLang="en-US" sz="1800" b="1" dirty="0">
              <a:solidFill>
                <a:srgbClr val="7030A0"/>
              </a:solidFill>
            </a:endParaRPr>
          </a:p>
        </p:txBody>
      </p:sp>
      <p:sp>
        <p:nvSpPr>
          <p:cNvPr id="4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  <a:endParaRPr lang="zh-CN" altLang="en-US" sz="36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在研项目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</a:rPr>
              <a:t>获得国家杰出青年基金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030A0"/>
                </a:solidFill>
              </a:rPr>
              <a:t>陈熙霖，中科院计算所研究院，副所长，</a:t>
            </a:r>
            <a:r>
              <a:rPr lang="en-US" altLang="zh-CN" b="1" dirty="0">
                <a:solidFill>
                  <a:srgbClr val="7030A0"/>
                </a:solidFill>
              </a:rPr>
              <a:t>IEEE Fellow</a:t>
            </a:r>
            <a:r>
              <a:rPr lang="zh-CN" altLang="en-US" b="1" dirty="0">
                <a:solidFill>
                  <a:srgbClr val="7030A0"/>
                </a:solidFill>
              </a:rPr>
              <a:t>， </a:t>
            </a:r>
            <a:r>
              <a:rPr lang="en-US" altLang="zh-CN" b="1" dirty="0">
                <a:solidFill>
                  <a:srgbClr val="7030A0"/>
                </a:solidFill>
              </a:rPr>
              <a:t>IAPR Fellow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030A0"/>
                </a:solidFill>
              </a:rPr>
              <a:t>黄庆明，教授，中国科学院大学计算机与控制学院执行院长，</a:t>
            </a:r>
            <a:r>
              <a:rPr lang="en-US" altLang="zh-CN" b="1" dirty="0">
                <a:solidFill>
                  <a:srgbClr val="7030A0"/>
                </a:solidFill>
              </a:rPr>
              <a:t>IEEE Fellow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030A0"/>
                </a:solidFill>
              </a:rPr>
              <a:t>吴枫，教授，中国科学技术大学信息科学技术学院执行院长，</a:t>
            </a:r>
            <a:r>
              <a:rPr lang="en-US" altLang="zh-CN" b="1" dirty="0">
                <a:solidFill>
                  <a:srgbClr val="7030A0"/>
                </a:solidFill>
              </a:rPr>
              <a:t>IEEE Fellow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030A0"/>
                </a:solidFill>
              </a:rPr>
              <a:t>尹宝才，教授，大连理工大学电子信息与电气工程学部部长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7030A0"/>
                </a:solidFill>
              </a:rPr>
              <a:t>季向阳，教授，清华大学自动化系</a:t>
            </a:r>
            <a:endParaRPr lang="en-US" altLang="zh-CN" b="1" dirty="0">
              <a:solidFill>
                <a:srgbClr val="7030A0"/>
              </a:solidFill>
            </a:endParaRPr>
          </a:p>
          <a:p>
            <a:endParaRPr lang="zh-CN" altLang="en-US" dirty="0"/>
          </a:p>
        </p:txBody>
      </p:sp>
      <p:sp>
        <p:nvSpPr>
          <p:cNvPr id="4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  <a:endParaRPr lang="zh-CN" altLang="en-US" sz="36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人才培养：博士生</a:t>
            </a:r>
            <a:r>
              <a:rPr lang="en-US" altLang="zh-CN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90</a:t>
            </a: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余人，硕士</a:t>
            </a:r>
            <a:r>
              <a:rPr lang="en-US" altLang="zh-CN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100</a:t>
            </a: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余人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-111831" y="6025071"/>
            <a:ext cx="1606947" cy="6001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   枫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杰青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/IEEE Fellow</a:t>
            </a:r>
          </a:p>
          <a:p>
            <a:pPr algn="ctr"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中科大校长助理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教授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1709" y="3722171"/>
            <a:ext cx="1612044" cy="6001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陈熙霖教授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杰青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/IEEE Fellow</a:t>
            </a:r>
          </a:p>
          <a:p>
            <a:pPr algn="ctr"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中科院计算所副所长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9" y="4630704"/>
            <a:ext cx="1224000" cy="126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9" y="2309228"/>
            <a:ext cx="1224000" cy="126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32" y="965700"/>
            <a:ext cx="1224000" cy="126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777344" y="2378643"/>
            <a:ext cx="1430338" cy="6001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尹宝才教授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杰青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大连理工大学信息学部部长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模式识别</a:t>
            </a:r>
          </a:p>
        </p:txBody>
      </p:sp>
      <p:sp>
        <p:nvSpPr>
          <p:cNvPr id="4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pic>
        <p:nvPicPr>
          <p:cNvPr id="6" name="Picture 49" descr="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26979" r="4703" b="17856"/>
          <a:stretch>
            <a:fillRect/>
          </a:stretch>
        </p:blipFill>
        <p:spPr bwMode="auto">
          <a:xfrm>
            <a:off x="611560" y="2924944"/>
            <a:ext cx="7561263" cy="33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/>
          <p:cNvSpPr/>
          <p:nvPr/>
        </p:nvSpPr>
        <p:spPr>
          <a:xfrm>
            <a:off x="671632" y="2055391"/>
            <a:ext cx="4088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</a:rPr>
              <a:t>2014</a:t>
            </a:r>
            <a:r>
              <a:rPr lang="zh-CN" altLang="en-US" sz="2000" b="1" dirty="0">
                <a:solidFill>
                  <a:srgbClr val="0070C0"/>
                </a:solidFill>
              </a:rPr>
              <a:t>年</a:t>
            </a:r>
            <a:r>
              <a:rPr lang="en-US" altLang="zh-CN" sz="2000" b="1" dirty="0">
                <a:solidFill>
                  <a:srgbClr val="0070C0"/>
                </a:solidFill>
              </a:rPr>
              <a:t>1</a:t>
            </a:r>
            <a:r>
              <a:rPr lang="zh-CN" altLang="en-US" sz="2000" b="1" dirty="0">
                <a:solidFill>
                  <a:srgbClr val="0070C0"/>
                </a:solidFill>
              </a:rPr>
              <a:t>月</a:t>
            </a:r>
            <a:r>
              <a:rPr lang="en-US" altLang="zh-CN" sz="2000" b="1" dirty="0">
                <a:solidFill>
                  <a:srgbClr val="0070C0"/>
                </a:solidFill>
              </a:rPr>
              <a:t>1</a:t>
            </a:r>
            <a:r>
              <a:rPr lang="zh-CN" altLang="en-US" sz="2000" b="1" dirty="0">
                <a:solidFill>
                  <a:srgbClr val="0070C0"/>
                </a:solidFill>
              </a:rPr>
              <a:t>日，中央电视台六套高清节目采用</a:t>
            </a:r>
            <a:r>
              <a:rPr lang="en-US" altLang="zh-CN" sz="2000" b="1" dirty="0">
                <a:solidFill>
                  <a:srgbClr val="0070C0"/>
                </a:solidFill>
              </a:rPr>
              <a:t>AVS+</a:t>
            </a:r>
            <a:r>
              <a:rPr lang="zh-CN" altLang="en-US" sz="2000" b="1" dirty="0">
                <a:solidFill>
                  <a:srgbClr val="0070C0"/>
                </a:solidFill>
              </a:rPr>
              <a:t>标准开播</a:t>
            </a:r>
          </a:p>
        </p:txBody>
      </p:sp>
      <p:pic>
        <p:nvPicPr>
          <p:cNvPr id="8" name="TVSignNews-1.mpg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47" y="878632"/>
            <a:ext cx="2509476" cy="20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3573326" y="1438533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</a:rPr>
              <a:t>CCTV10</a:t>
            </a:r>
            <a:r>
              <a:rPr lang="zh-CN" altLang="en-US" sz="1400" b="1" dirty="0">
                <a:solidFill>
                  <a:srgbClr val="0070C0"/>
                </a:solidFill>
              </a:rPr>
              <a:t>套节目手语播报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目标检测与识别</a:t>
            </a:r>
          </a:p>
          <a:p>
            <a:endParaRPr lang="zh-CN" altLang="en-US" dirty="0"/>
          </a:p>
        </p:txBody>
      </p:sp>
      <p:sp>
        <p:nvSpPr>
          <p:cNvPr id="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" y="2281151"/>
            <a:ext cx="4964430" cy="3309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246" y="2281151"/>
            <a:ext cx="4964430" cy="33096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目标检测与识别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005387" y="1466215"/>
            <a:ext cx="3308985" cy="496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7405" y="1467802"/>
            <a:ext cx="3309620" cy="4964430"/>
          </a:xfrm>
          <a:prstGeom prst="rect">
            <a:avLst/>
          </a:prstGeom>
        </p:spPr>
      </p:pic>
      <p:sp>
        <p:nvSpPr>
          <p:cNvPr id="6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基于</a:t>
            </a:r>
            <a:r>
              <a:rPr lang="en-US" altLang="zh-CN" dirty="0">
                <a:solidFill>
                  <a:srgbClr val="FF0000"/>
                </a:solidFill>
              </a:rPr>
              <a:t>FPN</a:t>
            </a:r>
            <a:r>
              <a:rPr lang="zh-CN" altLang="en-US" dirty="0">
                <a:solidFill>
                  <a:srgbClr val="FF0000"/>
                </a:solidFill>
              </a:rPr>
              <a:t>的特征融合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7480" y="2394903"/>
            <a:ext cx="9036520" cy="3731260"/>
            <a:chOff x="1934" y="3674"/>
            <a:chExt cx="14663" cy="5876"/>
          </a:xfrm>
        </p:grpSpPr>
        <p:grpSp>
          <p:nvGrpSpPr>
            <p:cNvPr id="5" name="组合 4"/>
            <p:cNvGrpSpPr/>
            <p:nvPr/>
          </p:nvGrpSpPr>
          <p:grpSpPr>
            <a:xfrm>
              <a:off x="1934" y="3674"/>
              <a:ext cx="14663" cy="5294"/>
              <a:chOff x="1934" y="4514"/>
              <a:chExt cx="14663" cy="5294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039" y="4514"/>
                <a:ext cx="1745" cy="58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indent="0" algn="ctr"/>
                <a:r>
                  <a:rPr lang="zh-CN" altLang="en-US" sz="1800">
                    <a:latin typeface="宋体" panose="02010600030101010101" pitchFamily="2" charset="-122"/>
                    <a:ea typeface="宋体" panose="02010600030101010101" pitchFamily="2" charset="-122"/>
                  </a:rPr>
                  <a:t>统一维度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934" y="6500"/>
                <a:ext cx="2472" cy="101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indent="0" algn="ctr"/>
                <a:r>
                  <a:rPr lang="zh-CN" sz="1800">
                    <a:latin typeface="Times New Roman" panose="02020603050405020304" pitchFamily="18" charset="0"/>
                    <a:ea typeface="宋体" panose="02010600030101010101" pitchFamily="2" charset="-122"/>
                    <a:sym typeface="+mn-ea"/>
                  </a:rPr>
                  <a:t>卷积：</a:t>
                </a:r>
              </a:p>
              <a:p>
                <a:pPr indent="0" algn="ctr"/>
                <a:r>
                  <a:rPr lang="zh-CN" sz="1800">
                    <a:latin typeface="Times New Roman" panose="02020603050405020304" pitchFamily="18" charset="0"/>
                    <a:ea typeface="宋体" panose="02010600030101010101" pitchFamily="2" charset="-122"/>
                    <a:sym typeface="+mn-ea"/>
                  </a:rPr>
                  <a:t>特征提取网络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952" y="6354"/>
                <a:ext cx="1645" cy="101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0" algn="ctr"/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特征图上采样</a:t>
                </a:r>
              </a:p>
            </p:txBody>
          </p:sp>
          <p:graphicFrame>
            <p:nvGraphicFramePr>
              <p:cNvPr id="12" name="对象 11"/>
              <p:cNvGraphicFramePr/>
              <p:nvPr/>
            </p:nvGraphicFramePr>
            <p:xfrm>
              <a:off x="4237" y="4848"/>
              <a:ext cx="10726" cy="49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54" r:id="rId3" imgW="6491605" imgH="3014980" progId="Visio.Drawing.15">
                      <p:embed/>
                    </p:oleObj>
                  </mc:Choice>
                  <mc:Fallback>
                    <p:oleObj r:id="rId3" imgW="6491605" imgH="3014980" progId="Visio.Drawing.15">
                      <p:embed/>
                      <p:pic>
                        <p:nvPicPr>
                          <p:cNvPr id="0" name="对象 13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237" y="4848"/>
                            <a:ext cx="10726" cy="496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3" name="曲线连接符 10"/>
              <p:cNvCxnSpPr/>
              <p:nvPr/>
            </p:nvCxnSpPr>
            <p:spPr>
              <a:xfrm flipV="1">
                <a:off x="7023" y="5438"/>
                <a:ext cx="5079" cy="3140"/>
              </a:xfrm>
              <a:prstGeom prst="curvedConnector3">
                <a:avLst>
                  <a:gd name="adj1" fmla="val 92931"/>
                </a:avLst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/>
              <p:cNvSpPr txBox="1"/>
              <p:nvPr/>
            </p:nvSpPr>
            <p:spPr>
              <a:xfrm>
                <a:off x="10545" y="4514"/>
                <a:ext cx="1018" cy="58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indent="0" algn="ctr"/>
                <a:r>
                  <a:rPr lang="zh-CN" altLang="en-US" sz="1800">
                    <a:latin typeface="宋体" panose="02010600030101010101" pitchFamily="2" charset="-122"/>
                    <a:ea typeface="宋体" panose="02010600030101010101" pitchFamily="2" charset="-122"/>
                  </a:rPr>
                  <a:t>降维</a:t>
                </a: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7855" y="8968"/>
              <a:ext cx="3010" cy="5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indent="0" algn="ctr"/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FPN Channel=384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399" y="8968"/>
              <a:ext cx="3299" cy="5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indent="0" algn="ctr"/>
              <a:r>
                <a: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PANet Channel=256</a:t>
              </a:r>
            </a:p>
          </p:txBody>
        </p:sp>
        <p:sp>
          <p:nvSpPr>
            <p:cNvPr id="8" name="圆角矩形标注 19"/>
            <p:cNvSpPr/>
            <p:nvPr/>
          </p:nvSpPr>
          <p:spPr>
            <a:xfrm>
              <a:off x="3579" y="8968"/>
              <a:ext cx="3186" cy="535"/>
            </a:xfrm>
            <a:prstGeom prst="wedgeRoundRectCallout">
              <a:avLst>
                <a:gd name="adj1" fmla="val 130790"/>
                <a:gd name="adj2" fmla="val -287943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global-Dense-FPN</a:t>
              </a:r>
              <a:endParaRPr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1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基于</a:t>
            </a:r>
            <a:r>
              <a:rPr lang="en-US" altLang="zh-CN" dirty="0">
                <a:solidFill>
                  <a:srgbClr val="FF0000"/>
                </a:solidFill>
              </a:rPr>
              <a:t>FPN</a:t>
            </a:r>
            <a:r>
              <a:rPr lang="zh-CN" altLang="en-US" dirty="0">
                <a:solidFill>
                  <a:srgbClr val="FF0000"/>
                </a:solidFill>
              </a:rPr>
              <a:t>的特征融合</a:t>
            </a:r>
          </a:p>
        </p:txBody>
      </p:sp>
      <p:sp>
        <p:nvSpPr>
          <p:cNvPr id="1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16000" y="2453323"/>
            <a:ext cx="9810804" cy="3672840"/>
            <a:chOff x="28" y="3524"/>
            <a:chExt cx="16814" cy="5784"/>
          </a:xfrm>
        </p:grpSpPr>
        <p:graphicFrame>
          <p:nvGraphicFramePr>
            <p:cNvPr id="18" name="对象 17"/>
            <p:cNvGraphicFramePr/>
            <p:nvPr/>
          </p:nvGraphicFramePr>
          <p:xfrm>
            <a:off x="28" y="3524"/>
            <a:ext cx="14836" cy="5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7" r:id="rId3" imgW="8202295" imgH="2743200" progId="Visio.Drawing.15">
                    <p:embed/>
                  </p:oleObj>
                </mc:Choice>
                <mc:Fallback>
                  <p:oleObj r:id="rId3" imgW="8202295" imgH="2743200" progId="Visio.Drawing.15">
                    <p:embed/>
                    <p:pic>
                      <p:nvPicPr>
                        <p:cNvPr id="0" name="对象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" y="3524"/>
                          <a:ext cx="14836" cy="54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本框 18"/>
            <p:cNvSpPr txBox="1"/>
            <p:nvPr/>
          </p:nvSpPr>
          <p:spPr>
            <a:xfrm>
              <a:off x="2005" y="8728"/>
              <a:ext cx="1483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 algn="l"/>
              <a:r>
                <a:rPr lang="en-US" b="0">
                  <a:latin typeface="Times New Roman" panose="02020603050405020304" pitchFamily="18" charset="0"/>
                  <a:ea typeface="宋体" panose="02010600030101010101" pitchFamily="2" charset="-122"/>
                </a:rPr>
                <a:t> 	 a)</a:t>
              </a:r>
              <a:r>
                <a:rPr lang="zh-CN"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 大型目标   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	                 b</a:t>
              </a:r>
              <a:r>
                <a:rPr lang="en-US" b="0">
                  <a:latin typeface="Times New Roman" panose="02020603050405020304" pitchFamily="18" charset="0"/>
                  <a:ea typeface="宋体" panose="02010600030101010101" pitchFamily="2" charset="-122"/>
                </a:rPr>
                <a:t>) </a:t>
              </a:r>
              <a:r>
                <a:rPr lang="en-US" altLang="zh-CN" b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b="0">
                  <a:latin typeface="Times New Roman" panose="02020603050405020304" pitchFamily="18" charset="0"/>
                  <a:ea typeface="宋体" panose="02010600030101010101" pitchFamily="2" charset="-122"/>
                </a:rPr>
                <a:t>小目标密集分布</a:t>
              </a:r>
              <a:r>
                <a:rPr lang="en-US" altLang="zh-CN" b="0">
                  <a:latin typeface="Times New Roman" panose="02020603050405020304" pitchFamily="18" charset="0"/>
                  <a:ea typeface="宋体" panose="02010600030101010101" pitchFamily="2" charset="-122"/>
                </a:rPr>
                <a:t>	       </a:t>
              </a:r>
              <a:r>
                <a:rPr lang="en-US" b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c</a:t>
              </a:r>
              <a:r>
                <a:rPr lang="en-US" b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r>
                <a:rPr lang="zh-CN" altLang="en-US" b="0">
                  <a:latin typeface="Times New Roman" panose="02020603050405020304" pitchFamily="18" charset="0"/>
                  <a:ea typeface="宋体" panose="02010600030101010101" pitchFamily="2" charset="-122"/>
                </a:rPr>
                <a:t>小目标分散分布</a:t>
              </a:r>
              <a:endParaRPr lang="zh-CN" alt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煤矿自动检测系统</a:t>
            </a:r>
          </a:p>
        </p:txBody>
      </p:sp>
      <p:sp>
        <p:nvSpPr>
          <p:cNvPr id="1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8068" y="2431488"/>
            <a:ext cx="4912930" cy="3856342"/>
            <a:chOff x="1842450" y="1142368"/>
            <a:chExt cx="6951261" cy="5322299"/>
          </a:xfrm>
        </p:grpSpPr>
        <p:sp>
          <p:nvSpPr>
            <p:cNvPr id="9" name="矩形 8"/>
            <p:cNvSpPr/>
            <p:nvPr/>
          </p:nvSpPr>
          <p:spPr>
            <a:xfrm>
              <a:off x="1842450" y="1649773"/>
              <a:ext cx="1883392" cy="6414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（</a:t>
              </a:r>
              <a:r>
                <a:rPr lang="en-US" altLang="zh-CN" sz="1600" dirty="0">
                  <a:solidFill>
                    <a:schemeClr val="tx1"/>
                  </a:solidFill>
                </a:rPr>
                <a:t>1</a:t>
              </a:r>
              <a:r>
                <a:rPr lang="zh-CN" altLang="en-US" sz="1600" dirty="0">
                  <a:solidFill>
                    <a:schemeClr val="tx1"/>
                  </a:solidFill>
                </a:rPr>
                <a:t>）皮带区域检测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198959" y="1142368"/>
              <a:ext cx="1883392" cy="6414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边缘检测方法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94414" y="2255446"/>
              <a:ext cx="1883392" cy="6414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语义分割网络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842450" y="3781946"/>
              <a:ext cx="1883392" cy="6414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（</a:t>
              </a:r>
              <a:r>
                <a:rPr lang="en-US" altLang="zh-CN" sz="1600" dirty="0">
                  <a:solidFill>
                    <a:schemeClr val="tx1"/>
                  </a:solidFill>
                </a:rPr>
                <a:t>2</a:t>
              </a:r>
              <a:r>
                <a:rPr lang="zh-CN" altLang="en-US" sz="1600" dirty="0">
                  <a:solidFill>
                    <a:schemeClr val="tx1"/>
                  </a:solidFill>
                </a:rPr>
                <a:t>）煤量检测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194414" y="3137465"/>
              <a:ext cx="1883392" cy="6414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煤宽检测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4178492" y="4388189"/>
              <a:ext cx="1883392" cy="6414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煤高检测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910319" y="3753621"/>
              <a:ext cx="1883392" cy="6414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MRF</a:t>
              </a:r>
              <a:r>
                <a:rPr lang="zh-CN" altLang="en-US" sz="1600" dirty="0">
                  <a:solidFill>
                    <a:schemeClr val="tx1"/>
                  </a:solidFill>
                </a:rPr>
                <a:t>方法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6910319" y="5028821"/>
              <a:ext cx="1883392" cy="6414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CNN</a:t>
              </a:r>
              <a:r>
                <a:rPr lang="zh-CN" altLang="en-US" sz="1600" dirty="0">
                  <a:solidFill>
                    <a:schemeClr val="tx1"/>
                  </a:solidFill>
                </a:rPr>
                <a:t>网络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842450" y="5823222"/>
              <a:ext cx="1883392" cy="6414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（</a:t>
              </a:r>
              <a:r>
                <a:rPr lang="en-US" altLang="zh-CN" sz="1600" dirty="0">
                  <a:solidFill>
                    <a:schemeClr val="tx1"/>
                  </a:solidFill>
                </a:rPr>
                <a:t>3</a:t>
              </a:r>
              <a:r>
                <a:rPr lang="zh-CN" altLang="en-US" sz="1600" dirty="0">
                  <a:solidFill>
                    <a:schemeClr val="tx1"/>
                  </a:solidFill>
                </a:rPr>
                <a:t>）撕裂检测</a:t>
              </a:r>
            </a:p>
          </p:txBody>
        </p:sp>
        <p:cxnSp>
          <p:nvCxnSpPr>
            <p:cNvPr id="23" name="肘形连接符 6"/>
            <p:cNvCxnSpPr>
              <a:stCxn id="9" idx="3"/>
              <a:endCxn id="11" idx="1"/>
            </p:cNvCxnSpPr>
            <p:nvPr/>
          </p:nvCxnSpPr>
          <p:spPr>
            <a:xfrm>
              <a:off x="3725842" y="1970496"/>
              <a:ext cx="468572" cy="60567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连接符 8"/>
            <p:cNvCxnSpPr>
              <a:stCxn id="12" idx="3"/>
              <a:endCxn id="13" idx="1"/>
            </p:cNvCxnSpPr>
            <p:nvPr/>
          </p:nvCxnSpPr>
          <p:spPr>
            <a:xfrm flipV="1">
              <a:off x="3725842" y="3458188"/>
              <a:ext cx="468572" cy="6444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11"/>
            <p:cNvCxnSpPr>
              <a:stCxn id="12" idx="3"/>
              <a:endCxn id="14" idx="1"/>
            </p:cNvCxnSpPr>
            <p:nvPr/>
          </p:nvCxnSpPr>
          <p:spPr>
            <a:xfrm>
              <a:off x="3725842" y="4102669"/>
              <a:ext cx="452650" cy="60624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13"/>
            <p:cNvCxnSpPr>
              <a:stCxn id="14" idx="3"/>
              <a:endCxn id="20" idx="1"/>
            </p:cNvCxnSpPr>
            <p:nvPr/>
          </p:nvCxnSpPr>
          <p:spPr>
            <a:xfrm flipV="1">
              <a:off x="6061884" y="4074344"/>
              <a:ext cx="848435" cy="6345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连接符 15"/>
            <p:cNvCxnSpPr>
              <a:stCxn id="14" idx="3"/>
              <a:endCxn id="21" idx="1"/>
            </p:cNvCxnSpPr>
            <p:nvPr/>
          </p:nvCxnSpPr>
          <p:spPr>
            <a:xfrm>
              <a:off x="6061884" y="4708912"/>
              <a:ext cx="848435" cy="64063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9" idx="2"/>
              <a:endCxn id="12" idx="0"/>
            </p:cNvCxnSpPr>
            <p:nvPr/>
          </p:nvCxnSpPr>
          <p:spPr>
            <a:xfrm>
              <a:off x="2784146" y="2291218"/>
              <a:ext cx="0" cy="1490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62" y="3748598"/>
            <a:ext cx="4405144" cy="269764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845" y="913363"/>
            <a:ext cx="4392087" cy="2666781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961687" y="3002292"/>
            <a:ext cx="419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双路跑偏与煤量检测平台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992552" y="5763058"/>
            <a:ext cx="406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跑偏与撕裂检测平台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BE011-1D7A-434B-B116-4A1F687E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16632"/>
            <a:ext cx="8046020" cy="762000"/>
          </a:xfrm>
        </p:spPr>
        <p:txBody>
          <a:bodyPr/>
          <a:lstStyle/>
          <a:p>
            <a:r>
              <a:rPr lang="zh-CN" altLang="en-US" sz="40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7D4C3A-1781-4D07-B771-2D596CC5E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成员</a:t>
            </a:r>
            <a:endParaRPr lang="en-US" altLang="zh-CN" dirty="0"/>
          </a:p>
          <a:p>
            <a:pPr lvl="1"/>
            <a:r>
              <a:rPr lang="zh-CN" altLang="en-US" dirty="0"/>
              <a:t>赵德斌，教授、博导，中心主任</a:t>
            </a:r>
            <a:endParaRPr lang="en-US" altLang="zh-CN" dirty="0"/>
          </a:p>
          <a:p>
            <a:pPr lvl="1"/>
            <a:r>
              <a:rPr lang="zh-CN" altLang="en-US" dirty="0"/>
              <a:t>姚鸿勋，教授、博导</a:t>
            </a:r>
            <a:endParaRPr lang="en-US" altLang="zh-CN" dirty="0"/>
          </a:p>
          <a:p>
            <a:pPr lvl="1"/>
            <a:r>
              <a:rPr lang="zh-CN" altLang="en-US" dirty="0"/>
              <a:t>范晓鹏，教授、博导，中心副主任</a:t>
            </a:r>
            <a:endParaRPr lang="en-US" altLang="zh-CN" dirty="0"/>
          </a:p>
          <a:p>
            <a:pPr lvl="1"/>
            <a:r>
              <a:rPr lang="zh-CN" altLang="en-US" dirty="0"/>
              <a:t>刘贤明，教授、博导，优青</a:t>
            </a:r>
            <a:endParaRPr lang="en-US" altLang="zh-CN" dirty="0"/>
          </a:p>
          <a:p>
            <a:pPr lvl="1"/>
            <a:r>
              <a:rPr lang="zh-CN" altLang="en-US" dirty="0"/>
              <a:t>江俊君，教授、博导，青年拔尖</a:t>
            </a:r>
            <a:endParaRPr lang="en-US" altLang="zh-CN" dirty="0"/>
          </a:p>
          <a:p>
            <a:pPr lvl="1"/>
            <a:r>
              <a:rPr lang="zh-CN" altLang="en-US" dirty="0"/>
              <a:t>刘岩，副教授、硕导</a:t>
            </a:r>
            <a:endParaRPr lang="en-US" altLang="zh-CN" dirty="0"/>
          </a:p>
          <a:p>
            <a:pPr lvl="1"/>
            <a:r>
              <a:rPr lang="zh-CN" altLang="en-US" dirty="0"/>
              <a:t>刘绍辉，副教授、博导，支部书记</a:t>
            </a:r>
          </a:p>
        </p:txBody>
      </p:sp>
    </p:spTree>
    <p:extLst>
      <p:ext uri="{BB962C8B-B14F-4D97-AF65-F5344CB8AC3E}">
        <p14:creationId xmlns:p14="http://schemas.microsoft.com/office/powerpoint/2010/main" val="580471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煤矿自动检测系统</a:t>
            </a:r>
          </a:p>
        </p:txBody>
      </p:sp>
      <p:sp>
        <p:nvSpPr>
          <p:cNvPr id="1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562208" y="1709190"/>
            <a:ext cx="7898224" cy="4960170"/>
            <a:chOff x="40580" y="89742"/>
            <a:chExt cx="11592778" cy="6319571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7841" y="2588735"/>
              <a:ext cx="1955082" cy="1764184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85" y="586421"/>
              <a:ext cx="7035601" cy="5769192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2912013" y="3938954"/>
              <a:ext cx="393895" cy="3798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912013" y="4318581"/>
              <a:ext cx="393895" cy="3800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84804" y="3938954"/>
              <a:ext cx="234467" cy="1804823"/>
              <a:chOff x="1411453" y="1135325"/>
              <a:chExt cx="393899" cy="2325607"/>
            </a:xfrm>
          </p:grpSpPr>
          <p:grpSp>
            <p:nvGrpSpPr>
              <p:cNvPr id="177" name="组合 176"/>
              <p:cNvGrpSpPr/>
              <p:nvPr/>
            </p:nvGrpSpPr>
            <p:grpSpPr>
              <a:xfrm>
                <a:off x="1411453" y="1135325"/>
                <a:ext cx="393899" cy="1862811"/>
                <a:chOff x="1259054" y="2135038"/>
                <a:chExt cx="393899" cy="1862811"/>
              </a:xfrm>
            </p:grpSpPr>
            <p:grpSp>
              <p:nvGrpSpPr>
                <p:cNvPr id="180" name="组合 179"/>
                <p:cNvGrpSpPr/>
                <p:nvPr/>
              </p:nvGrpSpPr>
              <p:grpSpPr>
                <a:xfrm>
                  <a:off x="1259056" y="2135038"/>
                  <a:ext cx="393897" cy="934157"/>
                  <a:chOff x="1259056" y="2135038"/>
                  <a:chExt cx="393897" cy="934157"/>
                </a:xfrm>
              </p:grpSpPr>
              <p:grpSp>
                <p:nvGrpSpPr>
                  <p:cNvPr id="188" name="组合 187"/>
                  <p:cNvGrpSpPr/>
                  <p:nvPr/>
                </p:nvGrpSpPr>
                <p:grpSpPr>
                  <a:xfrm>
                    <a:off x="1259056" y="2606399"/>
                    <a:ext cx="393896" cy="462796"/>
                    <a:chOff x="1556824" y="2095180"/>
                    <a:chExt cx="393896" cy="462796"/>
                  </a:xfrm>
                </p:grpSpPr>
                <p:sp>
                  <p:nvSpPr>
                    <p:cNvPr id="192" name="矩形 191"/>
                    <p:cNvSpPr/>
                    <p:nvPr/>
                  </p:nvSpPr>
                  <p:spPr>
                    <a:xfrm>
                      <a:off x="1556824" y="2095180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  <p:sp>
                  <p:nvSpPr>
                    <p:cNvPr id="193" name="矩形 192"/>
                    <p:cNvSpPr/>
                    <p:nvPr/>
                  </p:nvSpPr>
                  <p:spPr>
                    <a:xfrm>
                      <a:off x="1556825" y="2326578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</p:grpSp>
              <p:grpSp>
                <p:nvGrpSpPr>
                  <p:cNvPr id="189" name="组合 188"/>
                  <p:cNvGrpSpPr/>
                  <p:nvPr/>
                </p:nvGrpSpPr>
                <p:grpSpPr>
                  <a:xfrm>
                    <a:off x="1259057" y="2135038"/>
                    <a:ext cx="393896" cy="462796"/>
                    <a:chOff x="1556824" y="2095180"/>
                    <a:chExt cx="393896" cy="462796"/>
                  </a:xfrm>
                </p:grpSpPr>
                <p:sp>
                  <p:nvSpPr>
                    <p:cNvPr id="190" name="矩形 189"/>
                    <p:cNvSpPr/>
                    <p:nvPr/>
                  </p:nvSpPr>
                  <p:spPr>
                    <a:xfrm>
                      <a:off x="1556824" y="2095180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  <p:sp>
                  <p:nvSpPr>
                    <p:cNvPr id="191" name="矩形 190"/>
                    <p:cNvSpPr/>
                    <p:nvPr/>
                  </p:nvSpPr>
                  <p:spPr>
                    <a:xfrm>
                      <a:off x="1556825" y="2326578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>
                  <a:off x="1259054" y="3063692"/>
                  <a:ext cx="393897" cy="934157"/>
                  <a:chOff x="1259056" y="2135038"/>
                  <a:chExt cx="393897" cy="934157"/>
                </a:xfrm>
              </p:grpSpPr>
              <p:grpSp>
                <p:nvGrpSpPr>
                  <p:cNvPr id="182" name="组合 181"/>
                  <p:cNvGrpSpPr/>
                  <p:nvPr/>
                </p:nvGrpSpPr>
                <p:grpSpPr>
                  <a:xfrm>
                    <a:off x="1259056" y="2606399"/>
                    <a:ext cx="393896" cy="462796"/>
                    <a:chOff x="1556824" y="2095180"/>
                    <a:chExt cx="393896" cy="462796"/>
                  </a:xfrm>
                </p:grpSpPr>
                <p:sp>
                  <p:nvSpPr>
                    <p:cNvPr id="186" name="矩形 185"/>
                    <p:cNvSpPr/>
                    <p:nvPr/>
                  </p:nvSpPr>
                  <p:spPr>
                    <a:xfrm>
                      <a:off x="1556824" y="2095180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  <p:sp>
                  <p:nvSpPr>
                    <p:cNvPr id="187" name="矩形 186"/>
                    <p:cNvSpPr/>
                    <p:nvPr/>
                  </p:nvSpPr>
                  <p:spPr>
                    <a:xfrm>
                      <a:off x="1556825" y="2326578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</p:grpSp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1259057" y="2135038"/>
                    <a:ext cx="393896" cy="462796"/>
                    <a:chOff x="1556824" y="2095180"/>
                    <a:chExt cx="393896" cy="462796"/>
                  </a:xfrm>
                </p:grpSpPr>
                <p:sp>
                  <p:nvSpPr>
                    <p:cNvPr id="184" name="矩形 183"/>
                    <p:cNvSpPr/>
                    <p:nvPr/>
                  </p:nvSpPr>
                  <p:spPr>
                    <a:xfrm>
                      <a:off x="1556824" y="2095180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  <p:sp>
                  <p:nvSpPr>
                    <p:cNvPr id="185" name="矩形 184"/>
                    <p:cNvSpPr/>
                    <p:nvPr/>
                  </p:nvSpPr>
                  <p:spPr>
                    <a:xfrm>
                      <a:off x="1556825" y="2326578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</p:grpSp>
            </p:grpSp>
          </p:grpSp>
          <p:sp>
            <p:nvSpPr>
              <p:cNvPr id="178" name="矩形 177"/>
              <p:cNvSpPr/>
              <p:nvPr/>
            </p:nvSpPr>
            <p:spPr>
              <a:xfrm>
                <a:off x="1411454" y="2998136"/>
                <a:ext cx="393895" cy="2313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1411455" y="3229534"/>
                <a:ext cx="393895" cy="2313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96235" y="1723823"/>
              <a:ext cx="234467" cy="1804823"/>
              <a:chOff x="1411453" y="1135325"/>
              <a:chExt cx="393899" cy="2325607"/>
            </a:xfrm>
          </p:grpSpPr>
          <p:grpSp>
            <p:nvGrpSpPr>
              <p:cNvPr id="160" name="组合 159"/>
              <p:cNvGrpSpPr/>
              <p:nvPr/>
            </p:nvGrpSpPr>
            <p:grpSpPr>
              <a:xfrm>
                <a:off x="1411453" y="1135325"/>
                <a:ext cx="393899" cy="1862811"/>
                <a:chOff x="1259054" y="2135038"/>
                <a:chExt cx="393899" cy="1862811"/>
              </a:xfrm>
            </p:grpSpPr>
            <p:grpSp>
              <p:nvGrpSpPr>
                <p:cNvPr id="163" name="组合 162"/>
                <p:cNvGrpSpPr/>
                <p:nvPr/>
              </p:nvGrpSpPr>
              <p:grpSpPr>
                <a:xfrm>
                  <a:off x="1259056" y="2135038"/>
                  <a:ext cx="393897" cy="934157"/>
                  <a:chOff x="1259056" y="2135038"/>
                  <a:chExt cx="393897" cy="934157"/>
                </a:xfrm>
              </p:grpSpPr>
              <p:grpSp>
                <p:nvGrpSpPr>
                  <p:cNvPr id="171" name="组合 170"/>
                  <p:cNvGrpSpPr/>
                  <p:nvPr/>
                </p:nvGrpSpPr>
                <p:grpSpPr>
                  <a:xfrm>
                    <a:off x="1259056" y="2606399"/>
                    <a:ext cx="393896" cy="462796"/>
                    <a:chOff x="1556824" y="2095180"/>
                    <a:chExt cx="393896" cy="462796"/>
                  </a:xfrm>
                </p:grpSpPr>
                <p:sp>
                  <p:nvSpPr>
                    <p:cNvPr id="175" name="矩形 174"/>
                    <p:cNvSpPr/>
                    <p:nvPr/>
                  </p:nvSpPr>
                  <p:spPr>
                    <a:xfrm>
                      <a:off x="1556824" y="2095180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  <p:sp>
                  <p:nvSpPr>
                    <p:cNvPr id="176" name="矩形 175"/>
                    <p:cNvSpPr/>
                    <p:nvPr/>
                  </p:nvSpPr>
                  <p:spPr>
                    <a:xfrm>
                      <a:off x="1556825" y="2326578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</p:grpSp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1259057" y="2135038"/>
                    <a:ext cx="393896" cy="462796"/>
                    <a:chOff x="1556824" y="2095180"/>
                    <a:chExt cx="393896" cy="462796"/>
                  </a:xfrm>
                </p:grpSpPr>
                <p:sp>
                  <p:nvSpPr>
                    <p:cNvPr id="173" name="矩形 172"/>
                    <p:cNvSpPr/>
                    <p:nvPr/>
                  </p:nvSpPr>
                  <p:spPr>
                    <a:xfrm>
                      <a:off x="1556824" y="2095180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  <p:sp>
                  <p:nvSpPr>
                    <p:cNvPr id="174" name="矩形 173"/>
                    <p:cNvSpPr/>
                    <p:nvPr/>
                  </p:nvSpPr>
                  <p:spPr>
                    <a:xfrm>
                      <a:off x="1556825" y="2326578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</p:grpSp>
            </p:grpSp>
            <p:grpSp>
              <p:nvGrpSpPr>
                <p:cNvPr id="164" name="组合 163"/>
                <p:cNvGrpSpPr/>
                <p:nvPr/>
              </p:nvGrpSpPr>
              <p:grpSpPr>
                <a:xfrm>
                  <a:off x="1259054" y="3063692"/>
                  <a:ext cx="393897" cy="934157"/>
                  <a:chOff x="1259056" y="2135038"/>
                  <a:chExt cx="393897" cy="934157"/>
                </a:xfrm>
              </p:grpSpPr>
              <p:grpSp>
                <p:nvGrpSpPr>
                  <p:cNvPr id="165" name="组合 164"/>
                  <p:cNvGrpSpPr/>
                  <p:nvPr/>
                </p:nvGrpSpPr>
                <p:grpSpPr>
                  <a:xfrm>
                    <a:off x="1259056" y="2606399"/>
                    <a:ext cx="393896" cy="462796"/>
                    <a:chOff x="1556824" y="2095180"/>
                    <a:chExt cx="393896" cy="462796"/>
                  </a:xfrm>
                </p:grpSpPr>
                <p:sp>
                  <p:nvSpPr>
                    <p:cNvPr id="169" name="矩形 168"/>
                    <p:cNvSpPr/>
                    <p:nvPr/>
                  </p:nvSpPr>
                  <p:spPr>
                    <a:xfrm>
                      <a:off x="1556824" y="2095180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  <p:sp>
                  <p:nvSpPr>
                    <p:cNvPr id="170" name="矩形 169"/>
                    <p:cNvSpPr/>
                    <p:nvPr/>
                  </p:nvSpPr>
                  <p:spPr>
                    <a:xfrm>
                      <a:off x="1556825" y="2326578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</p:grpSp>
              <p:grpSp>
                <p:nvGrpSpPr>
                  <p:cNvPr id="166" name="组合 165"/>
                  <p:cNvGrpSpPr/>
                  <p:nvPr/>
                </p:nvGrpSpPr>
                <p:grpSpPr>
                  <a:xfrm>
                    <a:off x="1259057" y="2135038"/>
                    <a:ext cx="393896" cy="462796"/>
                    <a:chOff x="1556824" y="2095180"/>
                    <a:chExt cx="393896" cy="462796"/>
                  </a:xfrm>
                </p:grpSpPr>
                <p:sp>
                  <p:nvSpPr>
                    <p:cNvPr id="167" name="矩形 166"/>
                    <p:cNvSpPr/>
                    <p:nvPr/>
                  </p:nvSpPr>
                  <p:spPr>
                    <a:xfrm>
                      <a:off x="1556824" y="2095180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  <p:sp>
                  <p:nvSpPr>
                    <p:cNvPr id="168" name="矩形 167"/>
                    <p:cNvSpPr/>
                    <p:nvPr/>
                  </p:nvSpPr>
                  <p:spPr>
                    <a:xfrm>
                      <a:off x="1556825" y="2326578"/>
                      <a:ext cx="393895" cy="231398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</p:grpSp>
            </p:grpSp>
          </p:grpSp>
          <p:sp>
            <p:nvSpPr>
              <p:cNvPr id="161" name="矩形 160"/>
              <p:cNvSpPr/>
              <p:nvPr/>
            </p:nvSpPr>
            <p:spPr>
              <a:xfrm>
                <a:off x="1411454" y="2998136"/>
                <a:ext cx="393895" cy="2313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1411455" y="3229534"/>
                <a:ext cx="393895" cy="2313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40" name="直接连接符 39"/>
            <p:cNvCxnSpPr>
              <a:stCxn id="173" idx="3"/>
            </p:cNvCxnSpPr>
            <p:nvPr/>
          </p:nvCxnSpPr>
          <p:spPr>
            <a:xfrm>
              <a:off x="630701" y="1813613"/>
              <a:ext cx="2281312" cy="21428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162" idx="3"/>
            </p:cNvCxnSpPr>
            <p:nvPr/>
          </p:nvCxnSpPr>
          <p:spPr>
            <a:xfrm>
              <a:off x="630701" y="3438856"/>
              <a:ext cx="2264104" cy="89443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630699" y="4698292"/>
              <a:ext cx="2283369" cy="9556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190" idx="3"/>
            </p:cNvCxnSpPr>
            <p:nvPr/>
          </p:nvCxnSpPr>
          <p:spPr>
            <a:xfrm>
              <a:off x="619270" y="4028744"/>
              <a:ext cx="2308614" cy="31465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/>
            <p:cNvGrpSpPr/>
            <p:nvPr/>
          </p:nvGrpSpPr>
          <p:grpSpPr>
            <a:xfrm>
              <a:off x="3977351" y="3419231"/>
              <a:ext cx="1856938" cy="1775311"/>
              <a:chOff x="5190101" y="2514381"/>
              <a:chExt cx="1856938" cy="1775311"/>
            </a:xfrm>
          </p:grpSpPr>
          <p:sp>
            <p:nvSpPr>
              <p:cNvPr id="154" name="矩形 153"/>
              <p:cNvSpPr/>
              <p:nvPr/>
            </p:nvSpPr>
            <p:spPr>
              <a:xfrm>
                <a:off x="5809081" y="3107093"/>
                <a:ext cx="618979" cy="5898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grpSp>
            <p:nvGrpSpPr>
              <p:cNvPr id="155" name="组合 154"/>
              <p:cNvGrpSpPr/>
              <p:nvPr/>
            </p:nvGrpSpPr>
            <p:grpSpPr>
              <a:xfrm>
                <a:off x="5190101" y="2514381"/>
                <a:ext cx="1856938" cy="1775311"/>
                <a:chOff x="5190100" y="2511558"/>
                <a:chExt cx="1856938" cy="1775311"/>
              </a:xfrm>
            </p:grpSpPr>
            <p:sp>
              <p:nvSpPr>
                <p:cNvPr id="156" name="矩形 155"/>
                <p:cNvSpPr/>
                <p:nvPr/>
              </p:nvSpPr>
              <p:spPr>
                <a:xfrm>
                  <a:off x="5809080" y="3696981"/>
                  <a:ext cx="618979" cy="589888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157" name="矩形 156"/>
                <p:cNvSpPr/>
                <p:nvPr/>
              </p:nvSpPr>
              <p:spPr>
                <a:xfrm>
                  <a:off x="6428059" y="3107093"/>
                  <a:ext cx="618979" cy="589888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158" name="矩形 157"/>
                <p:cNvSpPr/>
                <p:nvPr/>
              </p:nvSpPr>
              <p:spPr>
                <a:xfrm>
                  <a:off x="5809079" y="2511558"/>
                  <a:ext cx="618979" cy="589888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159" name="矩形 158"/>
                <p:cNvSpPr/>
                <p:nvPr/>
              </p:nvSpPr>
              <p:spPr>
                <a:xfrm>
                  <a:off x="5190100" y="3107093"/>
                  <a:ext cx="618979" cy="589888"/>
                </a:xfrm>
                <a:prstGeom prst="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</p:grpSp>
        </p:grp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5131" y="4663122"/>
              <a:ext cx="1947792" cy="1708535"/>
            </a:xfrm>
            <a:prstGeom prst="rect">
              <a:avLst/>
            </a:prstGeom>
          </p:spPr>
        </p:pic>
        <p:grpSp>
          <p:nvGrpSpPr>
            <p:cNvPr id="46" name="组合 45"/>
            <p:cNvGrpSpPr/>
            <p:nvPr/>
          </p:nvGrpSpPr>
          <p:grpSpPr>
            <a:xfrm>
              <a:off x="8811916" y="2945202"/>
              <a:ext cx="873952" cy="807727"/>
              <a:chOff x="9675948" y="686974"/>
              <a:chExt cx="873952" cy="807727"/>
            </a:xfrm>
          </p:grpSpPr>
          <p:sp>
            <p:nvSpPr>
              <p:cNvPr id="145" name="矩形 144"/>
              <p:cNvSpPr/>
              <p:nvPr/>
            </p:nvSpPr>
            <p:spPr>
              <a:xfrm>
                <a:off x="9967266" y="954366"/>
                <a:ext cx="291317" cy="26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9963173" y="1220484"/>
                <a:ext cx="291317" cy="26611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10258583" y="955640"/>
                <a:ext cx="291317" cy="26611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9967265" y="686974"/>
                <a:ext cx="291317" cy="26611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9675948" y="955640"/>
                <a:ext cx="291317" cy="26611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10257631" y="1219210"/>
                <a:ext cx="291317" cy="26611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10254490" y="706917"/>
                <a:ext cx="291317" cy="26611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52" name="矩形 151"/>
              <p:cNvSpPr/>
              <p:nvPr/>
            </p:nvSpPr>
            <p:spPr>
              <a:xfrm>
                <a:off x="9690016" y="1228583"/>
                <a:ext cx="291317" cy="26611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9695003" y="698494"/>
                <a:ext cx="291317" cy="26611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8797848" y="5113525"/>
              <a:ext cx="873952" cy="807727"/>
              <a:chOff x="9675091" y="1668854"/>
              <a:chExt cx="873952" cy="807727"/>
            </a:xfrm>
          </p:grpSpPr>
          <p:sp>
            <p:nvSpPr>
              <p:cNvPr id="136" name="矩形 135"/>
              <p:cNvSpPr/>
              <p:nvPr/>
            </p:nvSpPr>
            <p:spPr>
              <a:xfrm>
                <a:off x="9966409" y="1936246"/>
                <a:ext cx="291317" cy="26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9962316" y="2202364"/>
                <a:ext cx="291317" cy="26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10257726" y="1937520"/>
                <a:ext cx="291317" cy="26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9966408" y="1668854"/>
                <a:ext cx="291317" cy="26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9675091" y="1937520"/>
                <a:ext cx="291317" cy="26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10256774" y="2201090"/>
                <a:ext cx="291317" cy="26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10253633" y="1688797"/>
                <a:ext cx="291317" cy="26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9689159" y="2210463"/>
                <a:ext cx="291317" cy="26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9694146" y="1680374"/>
                <a:ext cx="291317" cy="26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841" y="586421"/>
              <a:ext cx="1955082" cy="1682789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8328074" y="1547445"/>
              <a:ext cx="1547447" cy="176378"/>
              <a:chOff x="9537895" y="1420836"/>
              <a:chExt cx="1921300" cy="179420"/>
            </a:xfrm>
          </p:grpSpPr>
          <p:grpSp>
            <p:nvGrpSpPr>
              <p:cNvPr id="130" name="组合 129"/>
              <p:cNvGrpSpPr/>
              <p:nvPr/>
            </p:nvGrpSpPr>
            <p:grpSpPr>
              <a:xfrm>
                <a:off x="9537895" y="1420836"/>
                <a:ext cx="953616" cy="176378"/>
                <a:chOff x="9537895" y="1420836"/>
                <a:chExt cx="953616" cy="176378"/>
              </a:xfrm>
            </p:grpSpPr>
            <p:sp>
              <p:nvSpPr>
                <p:cNvPr id="134" name="矩形 133"/>
                <p:cNvSpPr/>
                <p:nvPr/>
              </p:nvSpPr>
              <p:spPr>
                <a:xfrm>
                  <a:off x="9537895" y="1420837"/>
                  <a:ext cx="469774" cy="176377"/>
                </a:xfrm>
                <a:prstGeom prst="rect">
                  <a:avLst/>
                </a:prstGeom>
                <a:solidFill>
                  <a:schemeClr val="accent6">
                    <a:alpha val="7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135" name="矩形 134"/>
                <p:cNvSpPr/>
                <p:nvPr/>
              </p:nvSpPr>
              <p:spPr>
                <a:xfrm>
                  <a:off x="10021737" y="1420836"/>
                  <a:ext cx="469774" cy="176377"/>
                </a:xfrm>
                <a:prstGeom prst="rect">
                  <a:avLst/>
                </a:prstGeom>
                <a:solidFill>
                  <a:schemeClr val="accent6">
                    <a:alpha val="7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</p:grpSp>
          <p:grpSp>
            <p:nvGrpSpPr>
              <p:cNvPr id="131" name="组合 130"/>
              <p:cNvGrpSpPr/>
              <p:nvPr/>
            </p:nvGrpSpPr>
            <p:grpSpPr>
              <a:xfrm>
                <a:off x="10505579" y="1423878"/>
                <a:ext cx="953616" cy="176378"/>
                <a:chOff x="9537895" y="1420836"/>
                <a:chExt cx="953616" cy="176378"/>
              </a:xfrm>
            </p:grpSpPr>
            <p:sp>
              <p:nvSpPr>
                <p:cNvPr id="132" name="矩形 131"/>
                <p:cNvSpPr/>
                <p:nvPr/>
              </p:nvSpPr>
              <p:spPr>
                <a:xfrm>
                  <a:off x="9537895" y="1420837"/>
                  <a:ext cx="469774" cy="176377"/>
                </a:xfrm>
                <a:prstGeom prst="rect">
                  <a:avLst/>
                </a:prstGeom>
                <a:solidFill>
                  <a:schemeClr val="accent6">
                    <a:alpha val="7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10021737" y="1420836"/>
                  <a:ext cx="469774" cy="176377"/>
                </a:xfrm>
                <a:prstGeom prst="rect">
                  <a:avLst/>
                </a:prstGeom>
                <a:solidFill>
                  <a:schemeClr val="accent6">
                    <a:alpha val="7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/>
                </p:cNvPr>
                <p:cNvSpPr txBox="1"/>
                <p:nvPr/>
              </p:nvSpPr>
              <p:spPr>
                <a:xfrm>
                  <a:off x="2897946" y="3938755"/>
                  <a:ext cx="478301" cy="3333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46" y="3938755"/>
                  <a:ext cx="478301" cy="33330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/>
                </p:cNvPr>
                <p:cNvSpPr txBox="1"/>
                <p:nvPr/>
              </p:nvSpPr>
              <p:spPr>
                <a:xfrm>
                  <a:off x="2869810" y="4306698"/>
                  <a:ext cx="478301" cy="3333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05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810" y="4306698"/>
                  <a:ext cx="478301" cy="33330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52" name="文本框 51"/>
            <p:cNvSpPr txBox="1"/>
            <p:nvPr/>
          </p:nvSpPr>
          <p:spPr>
            <a:xfrm>
              <a:off x="40580" y="5860336"/>
              <a:ext cx="886265" cy="54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/>
                <a:t>特征直方图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494431" y="2193502"/>
              <a:ext cx="1155596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FFFF00"/>
                  </a:solidFill>
                </a:rPr>
                <a:t>相对特征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724332" y="3528647"/>
              <a:ext cx="562708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00"/>
                  </a:solidFill>
                </a:rPr>
                <a:t>A1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680737" y="4144646"/>
              <a:ext cx="562708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00"/>
                  </a:solidFill>
                </a:rPr>
                <a:t>A0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214345" y="4144646"/>
              <a:ext cx="562708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00"/>
                  </a:solidFill>
                </a:rPr>
                <a:t>A4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57" name="文本框 110"/>
            <p:cNvSpPr txBox="1"/>
            <p:nvPr/>
          </p:nvSpPr>
          <p:spPr>
            <a:xfrm>
              <a:off x="4688820" y="4704305"/>
              <a:ext cx="562708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50" dirty="0">
                  <a:solidFill>
                    <a:srgbClr val="FFFF00"/>
                  </a:solidFill>
                </a:rPr>
                <a:t>A2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58" name="文本框 110"/>
            <p:cNvSpPr txBox="1"/>
            <p:nvPr/>
          </p:nvSpPr>
          <p:spPr>
            <a:xfrm>
              <a:off x="4075825" y="4144646"/>
              <a:ext cx="562708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050" dirty="0">
                  <a:solidFill>
                    <a:srgbClr val="FFFF00"/>
                  </a:solidFill>
                </a:rPr>
                <a:t>A3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 flipV="1">
              <a:off x="5214346" y="2965145"/>
              <a:ext cx="3615730" cy="1042248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5243445" y="3752929"/>
              <a:ext cx="3568471" cy="829322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9065425" y="2911140"/>
              <a:ext cx="717452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B1</a:t>
              </a:r>
              <a:endParaRPr lang="zh-CN" altLang="en-US" sz="1050" dirty="0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9338617" y="3148039"/>
              <a:ext cx="717452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B4</a:t>
              </a:r>
              <a:endParaRPr lang="zh-CN" altLang="en-US" sz="1050" dirty="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064172" y="3442638"/>
              <a:ext cx="717452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B2</a:t>
              </a:r>
              <a:endParaRPr lang="zh-CN" altLang="en-US" sz="105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9046404" y="3163020"/>
              <a:ext cx="717452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B0</a:t>
              </a:r>
              <a:endParaRPr lang="zh-CN" altLang="en-US" sz="1050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5286" y="3245677"/>
              <a:ext cx="739843" cy="323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B3</a:t>
              </a:r>
              <a:endParaRPr lang="zh-CN" altLang="en-US" sz="1050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038851" y="5061918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C1</a:t>
              </a:r>
              <a:endParaRPr lang="zh-CN" altLang="en-US" sz="1050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9038850" y="5604833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C2</a:t>
              </a:r>
              <a:endParaRPr lang="zh-CN" altLang="en-US" sz="1050" dirty="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9027521" y="5338713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C0</a:t>
              </a:r>
              <a:endParaRPr lang="zh-CN" altLang="en-US" sz="1050" dirty="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717767" y="5326665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C3</a:t>
              </a:r>
              <a:endParaRPr lang="zh-CN" altLang="en-US" sz="1050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336392" y="5338713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C4</a:t>
              </a:r>
              <a:endParaRPr lang="zh-CN" altLang="en-US" sz="1050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316743" y="1649711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00"/>
                  </a:solidFill>
                </a:rPr>
                <a:t>D1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658995" y="1665544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00"/>
                  </a:solidFill>
                </a:rPr>
                <a:t>D2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9085073" y="1694683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00"/>
                  </a:solidFill>
                </a:rPr>
                <a:t>D3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9484606" y="1689388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00"/>
                  </a:solidFill>
                </a:rPr>
                <a:t>D4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217841" y="797483"/>
              <a:ext cx="1155596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FFFF00"/>
                  </a:solidFill>
                </a:rPr>
                <a:t>列特征</a:t>
              </a:r>
            </a:p>
          </p:txBody>
        </p:sp>
        <p:cxnSp>
          <p:nvCxnSpPr>
            <p:cNvPr id="76" name="直接连接符 75"/>
            <p:cNvCxnSpPr/>
            <p:nvPr/>
          </p:nvCxnSpPr>
          <p:spPr>
            <a:xfrm flipH="1">
              <a:off x="8795640" y="3496328"/>
              <a:ext cx="257056" cy="16371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>
              <a:stCxn id="64" idx="2"/>
            </p:cNvCxnSpPr>
            <p:nvPr/>
          </p:nvCxnSpPr>
          <p:spPr>
            <a:xfrm>
              <a:off x="9405130" y="3496327"/>
              <a:ext cx="229250" cy="162871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/>
            <p:cNvGrpSpPr/>
            <p:nvPr/>
          </p:nvGrpSpPr>
          <p:grpSpPr>
            <a:xfrm>
              <a:off x="10623148" y="586422"/>
              <a:ext cx="379828" cy="1209232"/>
              <a:chOff x="10818055" y="685708"/>
              <a:chExt cx="379828" cy="1185764"/>
            </a:xfrm>
            <a:solidFill>
              <a:srgbClr val="92D050"/>
            </a:solidFill>
          </p:grpSpPr>
          <p:grpSp>
            <p:nvGrpSpPr>
              <p:cNvPr id="124" name="组合 123"/>
              <p:cNvGrpSpPr/>
              <p:nvPr/>
            </p:nvGrpSpPr>
            <p:grpSpPr>
              <a:xfrm>
                <a:off x="10818055" y="685708"/>
                <a:ext cx="379828" cy="592882"/>
                <a:chOff x="10818055" y="685708"/>
                <a:chExt cx="379828" cy="592882"/>
              </a:xfrm>
              <a:grpFill/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10818055" y="685708"/>
                  <a:ext cx="379828" cy="296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129" name="矩形 128"/>
                <p:cNvSpPr/>
                <p:nvPr/>
              </p:nvSpPr>
              <p:spPr>
                <a:xfrm>
                  <a:off x="10818055" y="982149"/>
                  <a:ext cx="379828" cy="296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</p:grpSp>
          <p:grpSp>
            <p:nvGrpSpPr>
              <p:cNvPr id="125" name="组合 124"/>
              <p:cNvGrpSpPr/>
              <p:nvPr/>
            </p:nvGrpSpPr>
            <p:grpSpPr>
              <a:xfrm>
                <a:off x="10818055" y="1278590"/>
                <a:ext cx="379828" cy="592882"/>
                <a:chOff x="10818055" y="685708"/>
                <a:chExt cx="379828" cy="592882"/>
              </a:xfrm>
              <a:grpFill/>
            </p:grpSpPr>
            <p:sp>
              <p:nvSpPr>
                <p:cNvPr id="126" name="矩形 125"/>
                <p:cNvSpPr/>
                <p:nvPr/>
              </p:nvSpPr>
              <p:spPr>
                <a:xfrm>
                  <a:off x="10818055" y="685708"/>
                  <a:ext cx="379828" cy="296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127" name="矩形 126"/>
                <p:cNvSpPr/>
                <p:nvPr/>
              </p:nvSpPr>
              <p:spPr>
                <a:xfrm>
                  <a:off x="10818055" y="982149"/>
                  <a:ext cx="379828" cy="296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</p:grpSp>
        </p:grpSp>
        <p:grpSp>
          <p:nvGrpSpPr>
            <p:cNvPr id="79" name="组合 78"/>
            <p:cNvGrpSpPr/>
            <p:nvPr/>
          </p:nvGrpSpPr>
          <p:grpSpPr>
            <a:xfrm>
              <a:off x="10623148" y="1803686"/>
              <a:ext cx="379828" cy="1209232"/>
              <a:chOff x="10818055" y="685708"/>
              <a:chExt cx="379828" cy="1185764"/>
            </a:xfrm>
          </p:grpSpPr>
          <p:grpSp>
            <p:nvGrpSpPr>
              <p:cNvPr id="118" name="组合 117"/>
              <p:cNvGrpSpPr/>
              <p:nvPr/>
            </p:nvGrpSpPr>
            <p:grpSpPr>
              <a:xfrm>
                <a:off x="10818055" y="685708"/>
                <a:ext cx="379828" cy="592882"/>
                <a:chOff x="10818055" y="685708"/>
                <a:chExt cx="379828" cy="592882"/>
              </a:xfrm>
            </p:grpSpPr>
            <p:sp>
              <p:nvSpPr>
                <p:cNvPr id="122" name="矩形 121"/>
                <p:cNvSpPr/>
                <p:nvPr/>
              </p:nvSpPr>
              <p:spPr>
                <a:xfrm>
                  <a:off x="10818055" y="685708"/>
                  <a:ext cx="379828" cy="29644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10818055" y="982149"/>
                  <a:ext cx="379828" cy="29644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</p:grpSp>
          <p:grpSp>
            <p:nvGrpSpPr>
              <p:cNvPr id="119" name="组合 118"/>
              <p:cNvGrpSpPr/>
              <p:nvPr/>
            </p:nvGrpSpPr>
            <p:grpSpPr>
              <a:xfrm>
                <a:off x="10818055" y="1278590"/>
                <a:ext cx="379828" cy="592882"/>
                <a:chOff x="10818055" y="685708"/>
                <a:chExt cx="379828" cy="592882"/>
              </a:xfrm>
            </p:grpSpPr>
            <p:sp>
              <p:nvSpPr>
                <p:cNvPr id="120" name="矩形 119"/>
                <p:cNvSpPr/>
                <p:nvPr/>
              </p:nvSpPr>
              <p:spPr>
                <a:xfrm>
                  <a:off x="10818055" y="685708"/>
                  <a:ext cx="379828" cy="29644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10818055" y="982149"/>
                  <a:ext cx="379828" cy="29644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</p:grpSp>
        </p:grpSp>
        <p:sp>
          <p:nvSpPr>
            <p:cNvPr id="80" name="矩形 79"/>
            <p:cNvSpPr/>
            <p:nvPr/>
          </p:nvSpPr>
          <p:spPr>
            <a:xfrm>
              <a:off x="10623148" y="3026327"/>
              <a:ext cx="379828" cy="3023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81" name="矩形 80"/>
            <p:cNvSpPr/>
            <p:nvPr/>
          </p:nvSpPr>
          <p:spPr>
            <a:xfrm>
              <a:off x="10623148" y="3328635"/>
              <a:ext cx="379828" cy="3023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0582510" y="3341929"/>
              <a:ext cx="741003" cy="3029509"/>
              <a:chOff x="10582510" y="3341929"/>
              <a:chExt cx="741003" cy="3029509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10582510" y="3623393"/>
                <a:ext cx="741003" cy="2748045"/>
                <a:chOff x="10582510" y="3623393"/>
                <a:chExt cx="741003" cy="2748045"/>
              </a:xfrm>
            </p:grpSpPr>
            <p:sp>
              <p:nvSpPr>
                <p:cNvPr id="95" name="矩形 94"/>
                <p:cNvSpPr/>
                <p:nvPr/>
              </p:nvSpPr>
              <p:spPr>
                <a:xfrm>
                  <a:off x="10623148" y="3630943"/>
                  <a:ext cx="379828" cy="3023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10623148" y="3933251"/>
                  <a:ext cx="379828" cy="3023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10623148" y="4229523"/>
                  <a:ext cx="379828" cy="3023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10623148" y="4531831"/>
                  <a:ext cx="379828" cy="3023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10582985" y="4774069"/>
                  <a:ext cx="600047" cy="1597369"/>
                  <a:chOff x="10464671" y="5294827"/>
                  <a:chExt cx="600047" cy="1597369"/>
                </a:xfrm>
              </p:grpSpPr>
              <p:grpSp>
                <p:nvGrpSpPr>
                  <p:cNvPr id="104" name="组合 103"/>
                  <p:cNvGrpSpPr/>
                  <p:nvPr/>
                </p:nvGrpSpPr>
                <p:grpSpPr>
                  <a:xfrm>
                    <a:off x="10501967" y="5353076"/>
                    <a:ext cx="379828" cy="604616"/>
                    <a:chOff x="10818055" y="685708"/>
                    <a:chExt cx="379828" cy="592882"/>
                  </a:xfrm>
                </p:grpSpPr>
                <p:sp>
                  <p:nvSpPr>
                    <p:cNvPr id="116" name="矩形 115"/>
                    <p:cNvSpPr/>
                    <p:nvPr/>
                  </p:nvSpPr>
                  <p:spPr>
                    <a:xfrm>
                      <a:off x="10818055" y="685708"/>
                      <a:ext cx="379828" cy="29644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  <p:sp>
                  <p:nvSpPr>
                    <p:cNvPr id="117" name="矩形 116"/>
                    <p:cNvSpPr/>
                    <p:nvPr/>
                  </p:nvSpPr>
                  <p:spPr>
                    <a:xfrm>
                      <a:off x="10818055" y="982149"/>
                      <a:ext cx="379828" cy="29644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50"/>
                    </a:p>
                  </p:txBody>
                </p:sp>
              </p:grpSp>
              <p:grpSp>
                <p:nvGrpSpPr>
                  <p:cNvPr id="105" name="组合 104"/>
                  <p:cNvGrpSpPr/>
                  <p:nvPr/>
                </p:nvGrpSpPr>
                <p:grpSpPr>
                  <a:xfrm>
                    <a:off x="10464671" y="5294827"/>
                    <a:ext cx="600047" cy="1597369"/>
                    <a:chOff x="10585809" y="4801644"/>
                    <a:chExt cx="600047" cy="1597369"/>
                  </a:xfrm>
                </p:grpSpPr>
                <p:grpSp>
                  <p:nvGrpSpPr>
                    <p:cNvPr id="106" name="组合 105"/>
                    <p:cNvGrpSpPr/>
                    <p:nvPr/>
                  </p:nvGrpSpPr>
                  <p:grpSpPr>
                    <a:xfrm>
                      <a:off x="10585809" y="5140442"/>
                      <a:ext cx="600047" cy="1258571"/>
                      <a:chOff x="10585809" y="5140442"/>
                      <a:chExt cx="600047" cy="1258571"/>
                    </a:xfrm>
                  </p:grpSpPr>
                  <p:grpSp>
                    <p:nvGrpSpPr>
                      <p:cNvPr id="108" name="组合 107"/>
                      <p:cNvGrpSpPr/>
                      <p:nvPr/>
                    </p:nvGrpSpPr>
                    <p:grpSpPr>
                      <a:xfrm>
                        <a:off x="10623148" y="5461088"/>
                        <a:ext cx="379828" cy="910570"/>
                        <a:chOff x="11508334" y="438200"/>
                        <a:chExt cx="379828" cy="892898"/>
                      </a:xfrm>
                    </p:grpSpPr>
                    <p:sp>
                      <p:nvSpPr>
                        <p:cNvPr id="113" name="矩形 112"/>
                        <p:cNvSpPr/>
                        <p:nvPr/>
                      </p:nvSpPr>
                      <p:spPr>
                        <a:xfrm>
                          <a:off x="11508334" y="438200"/>
                          <a:ext cx="379828" cy="296441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1050"/>
                        </a:p>
                      </p:txBody>
                    </p:sp>
                    <p:sp>
                      <p:nvSpPr>
                        <p:cNvPr id="114" name="矩形 113"/>
                        <p:cNvSpPr/>
                        <p:nvPr/>
                      </p:nvSpPr>
                      <p:spPr>
                        <a:xfrm>
                          <a:off x="11508334" y="734641"/>
                          <a:ext cx="379828" cy="296441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1050"/>
                        </a:p>
                      </p:txBody>
                    </p:sp>
                    <p:sp>
                      <p:nvSpPr>
                        <p:cNvPr id="115" name="矩形 114"/>
                        <p:cNvSpPr/>
                        <p:nvPr/>
                      </p:nvSpPr>
                      <p:spPr>
                        <a:xfrm>
                          <a:off x="11508334" y="1034657"/>
                          <a:ext cx="379828" cy="296441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>
                          <a:defPPr>
                            <a:defRPr lang="zh-CN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zh-CN" altLang="en-US" sz="1050"/>
                        </a:p>
                      </p:txBody>
                    </p:sp>
                  </p:grpSp>
                  <p:sp>
                    <p:nvSpPr>
                      <p:cNvPr id="109" name="文本框 108"/>
                      <p:cNvSpPr txBox="1"/>
                      <p:nvPr/>
                    </p:nvSpPr>
                    <p:spPr>
                      <a:xfrm>
                        <a:off x="10623148" y="6065705"/>
                        <a:ext cx="562708" cy="3333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050" dirty="0">
                            <a:solidFill>
                              <a:srgbClr val="FFFF00"/>
                            </a:solidFill>
                          </a:rPr>
                          <a:t>A0</a:t>
                        </a:r>
                        <a:endParaRPr lang="zh-CN" altLang="en-US" sz="1050" dirty="0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sp>
                    <p:nvSpPr>
                      <p:cNvPr id="110" name="文本框 109"/>
                      <p:cNvSpPr txBox="1"/>
                      <p:nvPr/>
                    </p:nvSpPr>
                    <p:spPr>
                      <a:xfrm>
                        <a:off x="10619751" y="5720861"/>
                        <a:ext cx="562708" cy="33330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050" dirty="0">
                            <a:solidFill>
                              <a:srgbClr val="FFFF00"/>
                            </a:solidFill>
                          </a:rPr>
                          <a:t>A1</a:t>
                        </a:r>
                        <a:endParaRPr lang="zh-CN" altLang="en-US" sz="1050" dirty="0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sp>
                    <p:nvSpPr>
                      <p:cNvPr id="111" name="文本框 110"/>
                      <p:cNvSpPr txBox="1"/>
                      <p:nvPr/>
                    </p:nvSpPr>
                    <p:spPr>
                      <a:xfrm>
                        <a:off x="10606668" y="5420167"/>
                        <a:ext cx="562708" cy="33330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r>
                          <a:rPr lang="en-US" altLang="zh-CN" sz="1050" dirty="0">
                            <a:solidFill>
                              <a:srgbClr val="FFFF00"/>
                            </a:solidFill>
                          </a:rPr>
                          <a:t>A2</a:t>
                        </a:r>
                        <a:endParaRPr lang="zh-CN" altLang="en-US" sz="1050" dirty="0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sp>
                    <p:nvSpPr>
                      <p:cNvPr id="112" name="文本框 111"/>
                      <p:cNvSpPr txBox="1"/>
                      <p:nvPr/>
                    </p:nvSpPr>
                    <p:spPr>
                      <a:xfrm>
                        <a:off x="10585809" y="5140442"/>
                        <a:ext cx="562708" cy="33330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>
                        <a:defPPr>
                          <a:defRPr lang="zh-CN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r>
                          <a:rPr lang="en-US" altLang="zh-CN" sz="1050" dirty="0">
                            <a:solidFill>
                              <a:srgbClr val="FFFF00"/>
                            </a:solidFill>
                          </a:rPr>
                          <a:t>A3</a:t>
                        </a:r>
                        <a:endParaRPr lang="zh-CN" altLang="en-US" sz="1050" dirty="0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7" name="文本框 106"/>
                    <p:cNvSpPr txBox="1"/>
                    <p:nvPr/>
                  </p:nvSpPr>
                  <p:spPr>
                    <a:xfrm>
                      <a:off x="10599878" y="4801644"/>
                      <a:ext cx="562708" cy="3333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050" dirty="0">
                          <a:solidFill>
                            <a:srgbClr val="FFFF00"/>
                          </a:solidFill>
                        </a:rPr>
                        <a:t>A4</a:t>
                      </a:r>
                      <a:endParaRPr lang="zh-CN" altLang="en-US" sz="1050" dirty="0">
                        <a:solidFill>
                          <a:srgbClr val="FFFF00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文本框 99"/>
                <p:cNvSpPr txBox="1"/>
                <p:nvPr/>
              </p:nvSpPr>
              <p:spPr>
                <a:xfrm>
                  <a:off x="10595062" y="4496400"/>
                  <a:ext cx="717453" cy="3333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/>
                    <a:t>B0</a:t>
                  </a:r>
                  <a:endParaRPr lang="zh-CN" altLang="en-US" sz="1050" dirty="0"/>
                </a:p>
              </p:txBody>
            </p:sp>
            <p:sp>
              <p:nvSpPr>
                <p:cNvPr id="101" name="文本框 100"/>
                <p:cNvSpPr txBox="1"/>
                <p:nvPr/>
              </p:nvSpPr>
              <p:spPr>
                <a:xfrm>
                  <a:off x="10582510" y="4201241"/>
                  <a:ext cx="717453" cy="3333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/>
                    <a:t>B1</a:t>
                  </a:r>
                  <a:endParaRPr lang="zh-CN" altLang="en-US" sz="1050" dirty="0"/>
                </a:p>
              </p:txBody>
            </p:sp>
            <p:sp>
              <p:nvSpPr>
                <p:cNvPr id="102" name="文本框 101"/>
                <p:cNvSpPr txBox="1"/>
                <p:nvPr/>
              </p:nvSpPr>
              <p:spPr>
                <a:xfrm>
                  <a:off x="10606060" y="3890942"/>
                  <a:ext cx="717453" cy="3333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/>
                    <a:t>B2</a:t>
                  </a:r>
                  <a:endParaRPr lang="zh-CN" altLang="en-US" sz="1050" dirty="0"/>
                </a:p>
              </p:txBody>
            </p:sp>
            <p:sp>
              <p:nvSpPr>
                <p:cNvPr id="103" name="文本框 102"/>
                <p:cNvSpPr txBox="1"/>
                <p:nvPr/>
              </p:nvSpPr>
              <p:spPr>
                <a:xfrm>
                  <a:off x="10595062" y="3623393"/>
                  <a:ext cx="704900" cy="323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/>
                    <a:t>B3</a:t>
                  </a:r>
                  <a:endParaRPr lang="zh-CN" altLang="en-US" sz="1050" dirty="0"/>
                </a:p>
              </p:txBody>
            </p:sp>
          </p:grpSp>
          <p:sp>
            <p:nvSpPr>
              <p:cNvPr id="94" name="文本框 93"/>
              <p:cNvSpPr txBox="1"/>
              <p:nvPr/>
            </p:nvSpPr>
            <p:spPr>
              <a:xfrm>
                <a:off x="10585479" y="3341929"/>
                <a:ext cx="717453" cy="33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/>
                  <a:t>B4</a:t>
                </a:r>
                <a:endParaRPr lang="zh-CN" altLang="en-US" sz="1050" dirty="0"/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10582509" y="2075188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C3</a:t>
              </a:r>
              <a:endParaRPr lang="zh-CN" altLang="en-US" sz="1050" dirty="0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0599640" y="2353734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C2</a:t>
              </a:r>
              <a:endParaRPr lang="zh-CN" altLang="en-US" sz="1050" dirty="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0572010" y="1791363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C4</a:t>
              </a:r>
              <a:endParaRPr lang="zh-CN" altLang="en-US" sz="1050" dirty="0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0599640" y="2684043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C1</a:t>
              </a:r>
              <a:endParaRPr lang="zh-CN" altLang="en-US" sz="1050" dirty="0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0611441" y="2991449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C0</a:t>
              </a:r>
              <a:endParaRPr lang="zh-CN" altLang="en-US" sz="1050" dirty="0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0561510" y="1423475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00"/>
                  </a:solidFill>
                </a:rPr>
                <a:t>D1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0582804" y="1156951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00"/>
                  </a:solidFill>
                </a:rPr>
                <a:t>D2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0601275" y="835368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00"/>
                  </a:solidFill>
                </a:rPr>
                <a:t>D3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0582509" y="574572"/>
              <a:ext cx="916611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FFFF00"/>
                  </a:solidFill>
                </a:rPr>
                <a:t>D4</a:t>
              </a:r>
              <a:endParaRPr lang="zh-CN" altLang="en-US" sz="1050" dirty="0">
                <a:solidFill>
                  <a:srgbClr val="FFFF00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0477762" y="89742"/>
              <a:ext cx="1155596" cy="33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/>
                <a:t>绝对特征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煤矿自动检测系统</a:t>
            </a:r>
          </a:p>
        </p:txBody>
      </p:sp>
      <p:sp>
        <p:nvSpPr>
          <p:cNvPr id="1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grpSp>
        <p:nvGrpSpPr>
          <p:cNvPr id="194" name="组合 193"/>
          <p:cNvGrpSpPr/>
          <p:nvPr/>
        </p:nvGrpSpPr>
        <p:grpSpPr>
          <a:xfrm>
            <a:off x="1900058" y="2243236"/>
            <a:ext cx="5343883" cy="2371528"/>
            <a:chOff x="1056917" y="1602852"/>
            <a:chExt cx="6426766" cy="2998984"/>
          </a:xfrm>
        </p:grpSpPr>
        <p:grpSp>
          <p:nvGrpSpPr>
            <p:cNvPr id="195" name="组合 194"/>
            <p:cNvGrpSpPr/>
            <p:nvPr/>
          </p:nvGrpSpPr>
          <p:grpSpPr>
            <a:xfrm>
              <a:off x="1104180" y="2860061"/>
              <a:ext cx="5167222" cy="1322059"/>
              <a:chOff x="603849" y="946691"/>
              <a:chExt cx="5167222" cy="1322059"/>
            </a:xfrm>
          </p:grpSpPr>
          <p:grpSp>
            <p:nvGrpSpPr>
              <p:cNvPr id="210" name="组合 209"/>
              <p:cNvGrpSpPr/>
              <p:nvPr/>
            </p:nvGrpSpPr>
            <p:grpSpPr>
              <a:xfrm>
                <a:off x="603849" y="1518251"/>
                <a:ext cx="1190445" cy="646982"/>
                <a:chOff x="1115672" y="2930206"/>
                <a:chExt cx="1483744" cy="914404"/>
              </a:xfrm>
            </p:grpSpPr>
            <p:sp>
              <p:nvSpPr>
                <p:cNvPr id="219" name="剪去同侧角的矩形 169"/>
                <p:cNvSpPr/>
                <p:nvPr/>
              </p:nvSpPr>
              <p:spPr>
                <a:xfrm rot="5400000">
                  <a:off x="1400342" y="2645536"/>
                  <a:ext cx="914404" cy="1483744"/>
                </a:xfrm>
                <a:prstGeom prst="snip2Same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220" name="矩形 219"/>
                <p:cNvSpPr/>
                <p:nvPr/>
              </p:nvSpPr>
              <p:spPr>
                <a:xfrm>
                  <a:off x="1132924" y="3272491"/>
                  <a:ext cx="1466492" cy="5721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cxnSp>
            <p:nvCxnSpPr>
              <p:cNvPr id="211" name="直接连接符 210"/>
              <p:cNvCxnSpPr>
                <a:endCxn id="201" idx="0"/>
              </p:cNvCxnSpPr>
              <p:nvPr/>
            </p:nvCxnSpPr>
            <p:spPr>
              <a:xfrm flipV="1">
                <a:off x="1794294" y="1983592"/>
                <a:ext cx="3976777" cy="9537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/>
              <p:nvPr/>
            </p:nvCxnSpPr>
            <p:spPr>
              <a:xfrm flipV="1">
                <a:off x="2225614" y="1047340"/>
                <a:ext cx="34507" cy="12214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" name="组合 212"/>
              <p:cNvGrpSpPr/>
              <p:nvPr/>
            </p:nvGrpSpPr>
            <p:grpSpPr>
              <a:xfrm rot="2470783">
                <a:off x="2175860" y="946691"/>
                <a:ext cx="374909" cy="201297"/>
                <a:chOff x="1636173" y="654531"/>
                <a:chExt cx="1304161" cy="659495"/>
              </a:xfrm>
            </p:grpSpPr>
            <p:sp>
              <p:nvSpPr>
                <p:cNvPr id="217" name="等腰三角形 216"/>
                <p:cNvSpPr/>
                <p:nvPr/>
              </p:nvSpPr>
              <p:spPr>
                <a:xfrm rot="16200000">
                  <a:off x="2307089" y="680782"/>
                  <a:ext cx="659495" cy="606994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218" name="矩形 217"/>
                <p:cNvSpPr/>
                <p:nvPr/>
              </p:nvSpPr>
              <p:spPr>
                <a:xfrm>
                  <a:off x="1636173" y="668819"/>
                  <a:ext cx="1052422" cy="5864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214" name="任意多边形 164"/>
              <p:cNvSpPr/>
              <p:nvPr/>
            </p:nvSpPr>
            <p:spPr>
              <a:xfrm>
                <a:off x="2881223" y="1809737"/>
                <a:ext cx="914400" cy="243350"/>
              </a:xfrm>
              <a:custGeom>
                <a:avLst/>
                <a:gdLst>
                  <a:gd name="connsiteX0" fmla="*/ 0 w 914400"/>
                  <a:gd name="connsiteY0" fmla="*/ 243350 h 243350"/>
                  <a:gd name="connsiteX1" fmla="*/ 138022 w 914400"/>
                  <a:gd name="connsiteY1" fmla="*/ 157086 h 243350"/>
                  <a:gd name="connsiteX2" fmla="*/ 189781 w 914400"/>
                  <a:gd name="connsiteY2" fmla="*/ 122580 h 243350"/>
                  <a:gd name="connsiteX3" fmla="*/ 293298 w 914400"/>
                  <a:gd name="connsiteY3" fmla="*/ 88074 h 243350"/>
                  <a:gd name="connsiteX4" fmla="*/ 414068 w 914400"/>
                  <a:gd name="connsiteY4" fmla="*/ 36316 h 243350"/>
                  <a:gd name="connsiteX5" fmla="*/ 465826 w 914400"/>
                  <a:gd name="connsiteY5" fmla="*/ 1810 h 243350"/>
                  <a:gd name="connsiteX6" fmla="*/ 672860 w 914400"/>
                  <a:gd name="connsiteY6" fmla="*/ 36316 h 243350"/>
                  <a:gd name="connsiteX7" fmla="*/ 707366 w 914400"/>
                  <a:gd name="connsiteY7" fmla="*/ 88074 h 243350"/>
                  <a:gd name="connsiteX8" fmla="*/ 810883 w 914400"/>
                  <a:gd name="connsiteY8" fmla="*/ 174338 h 243350"/>
                  <a:gd name="connsiteX9" fmla="*/ 879894 w 914400"/>
                  <a:gd name="connsiteY9" fmla="*/ 191591 h 243350"/>
                  <a:gd name="connsiteX10" fmla="*/ 914400 w 914400"/>
                  <a:gd name="connsiteY10" fmla="*/ 208844 h 24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4400" h="243350">
                    <a:moveTo>
                      <a:pt x="0" y="243350"/>
                    </a:moveTo>
                    <a:cubicBezTo>
                      <a:pt x="197988" y="84958"/>
                      <a:pt x="3167" y="224513"/>
                      <a:pt x="138022" y="157086"/>
                    </a:cubicBezTo>
                    <a:cubicBezTo>
                      <a:pt x="156568" y="147813"/>
                      <a:pt x="170833" y="131002"/>
                      <a:pt x="189781" y="122580"/>
                    </a:cubicBezTo>
                    <a:cubicBezTo>
                      <a:pt x="223018" y="107808"/>
                      <a:pt x="263034" y="108250"/>
                      <a:pt x="293298" y="88074"/>
                    </a:cubicBezTo>
                    <a:cubicBezTo>
                      <a:pt x="364786" y="40416"/>
                      <a:pt x="324940" y="58598"/>
                      <a:pt x="414068" y="36316"/>
                    </a:cubicBezTo>
                    <a:cubicBezTo>
                      <a:pt x="431321" y="24814"/>
                      <a:pt x="445162" y="3532"/>
                      <a:pt x="465826" y="1810"/>
                    </a:cubicBezTo>
                    <a:cubicBezTo>
                      <a:pt x="558280" y="-5895"/>
                      <a:pt x="599947" y="12011"/>
                      <a:pt x="672860" y="36316"/>
                    </a:cubicBezTo>
                    <a:cubicBezTo>
                      <a:pt x="684362" y="53569"/>
                      <a:pt x="694092" y="72145"/>
                      <a:pt x="707366" y="88074"/>
                    </a:cubicBezTo>
                    <a:cubicBezTo>
                      <a:pt x="730399" y="115713"/>
                      <a:pt x="775695" y="159257"/>
                      <a:pt x="810883" y="174338"/>
                    </a:cubicBezTo>
                    <a:cubicBezTo>
                      <a:pt x="832677" y="183678"/>
                      <a:pt x="857399" y="184093"/>
                      <a:pt x="879894" y="191591"/>
                    </a:cubicBezTo>
                    <a:cubicBezTo>
                      <a:pt x="892094" y="195658"/>
                      <a:pt x="902898" y="203093"/>
                      <a:pt x="914400" y="208844"/>
                    </a:cubicBezTo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15" name="任意多边形 165"/>
              <p:cNvSpPr/>
              <p:nvPr/>
            </p:nvSpPr>
            <p:spPr>
              <a:xfrm>
                <a:off x="4140679" y="1917437"/>
                <a:ext cx="569680" cy="101144"/>
              </a:xfrm>
              <a:custGeom>
                <a:avLst/>
                <a:gdLst>
                  <a:gd name="connsiteX0" fmla="*/ 0 w 569680"/>
                  <a:gd name="connsiteY0" fmla="*/ 101144 h 101144"/>
                  <a:gd name="connsiteX1" fmla="*/ 138023 w 569680"/>
                  <a:gd name="connsiteY1" fmla="*/ 66638 h 101144"/>
                  <a:gd name="connsiteX2" fmla="*/ 258793 w 569680"/>
                  <a:gd name="connsiteY2" fmla="*/ 14880 h 101144"/>
                  <a:gd name="connsiteX3" fmla="*/ 569344 w 569680"/>
                  <a:gd name="connsiteY3" fmla="*/ 101144 h 10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9680" h="101144">
                    <a:moveTo>
                      <a:pt x="0" y="101144"/>
                    </a:moveTo>
                    <a:cubicBezTo>
                      <a:pt x="32811" y="94582"/>
                      <a:pt x="102655" y="84322"/>
                      <a:pt x="138023" y="66638"/>
                    </a:cubicBezTo>
                    <a:cubicBezTo>
                      <a:pt x="257169" y="7065"/>
                      <a:pt x="115164" y="50787"/>
                      <a:pt x="258793" y="14880"/>
                    </a:cubicBezTo>
                    <a:cubicBezTo>
                      <a:pt x="592312" y="33409"/>
                      <a:pt x="569344" y="-71544"/>
                      <a:pt x="569344" y="101144"/>
                    </a:cubicBezTo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16" name="任意多边形 166"/>
              <p:cNvSpPr/>
              <p:nvPr/>
            </p:nvSpPr>
            <p:spPr>
              <a:xfrm>
                <a:off x="1794294" y="1863306"/>
                <a:ext cx="241540" cy="207623"/>
              </a:xfrm>
              <a:custGeom>
                <a:avLst/>
                <a:gdLst>
                  <a:gd name="connsiteX0" fmla="*/ 0 w 241540"/>
                  <a:gd name="connsiteY0" fmla="*/ 0 h 207623"/>
                  <a:gd name="connsiteX1" fmla="*/ 155276 w 241540"/>
                  <a:gd name="connsiteY1" fmla="*/ 17252 h 207623"/>
                  <a:gd name="connsiteX2" fmla="*/ 172529 w 241540"/>
                  <a:gd name="connsiteY2" fmla="*/ 69011 h 207623"/>
                  <a:gd name="connsiteX3" fmla="*/ 241540 w 241540"/>
                  <a:gd name="connsiteY3" fmla="*/ 172528 h 207623"/>
                  <a:gd name="connsiteX4" fmla="*/ 69012 w 241540"/>
                  <a:gd name="connsiteY4" fmla="*/ 172528 h 207623"/>
                  <a:gd name="connsiteX5" fmla="*/ 17253 w 241540"/>
                  <a:gd name="connsiteY5" fmla="*/ 155275 h 207623"/>
                  <a:gd name="connsiteX6" fmla="*/ 17253 w 241540"/>
                  <a:gd name="connsiteY6" fmla="*/ 51758 h 20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540" h="207623">
                    <a:moveTo>
                      <a:pt x="0" y="0"/>
                    </a:moveTo>
                    <a:cubicBezTo>
                      <a:pt x="51759" y="5751"/>
                      <a:pt x="106924" y="-2089"/>
                      <a:pt x="155276" y="17252"/>
                    </a:cubicBezTo>
                    <a:cubicBezTo>
                      <a:pt x="172162" y="24006"/>
                      <a:pt x="163697" y="53113"/>
                      <a:pt x="172529" y="69011"/>
                    </a:cubicBezTo>
                    <a:cubicBezTo>
                      <a:pt x="192669" y="105263"/>
                      <a:pt x="241540" y="172528"/>
                      <a:pt x="241540" y="172528"/>
                    </a:cubicBezTo>
                    <a:cubicBezTo>
                      <a:pt x="139997" y="223300"/>
                      <a:pt x="196928" y="215167"/>
                      <a:pt x="69012" y="172528"/>
                    </a:cubicBezTo>
                    <a:cubicBezTo>
                      <a:pt x="51759" y="166777"/>
                      <a:pt x="17253" y="173461"/>
                      <a:pt x="17253" y="155275"/>
                    </a:cubicBezTo>
                    <a:lnTo>
                      <a:pt x="17253" y="51758"/>
                    </a:lnTo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196" name="矩形 195"/>
            <p:cNvSpPr/>
            <p:nvPr/>
          </p:nvSpPr>
          <p:spPr>
            <a:xfrm>
              <a:off x="1104180" y="1697409"/>
              <a:ext cx="1207699" cy="500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工控机</a:t>
              </a:r>
            </a:p>
          </p:txBody>
        </p:sp>
        <p:sp>
          <p:nvSpPr>
            <p:cNvPr id="197" name="矩形 196"/>
            <p:cNvSpPr/>
            <p:nvPr/>
          </p:nvSpPr>
          <p:spPr>
            <a:xfrm>
              <a:off x="4278700" y="1697409"/>
              <a:ext cx="1207699" cy="500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PLC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5667551" y="2631607"/>
              <a:ext cx="1207699" cy="500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控制器</a:t>
              </a:r>
            </a:p>
          </p:txBody>
        </p:sp>
        <p:cxnSp>
          <p:nvCxnSpPr>
            <p:cNvPr id="199" name="肘形连接符 149"/>
            <p:cNvCxnSpPr>
              <a:stCxn id="218" idx="1"/>
              <a:endCxn id="196" idx="2"/>
            </p:cNvCxnSpPr>
            <p:nvPr/>
          </p:nvCxnSpPr>
          <p:spPr>
            <a:xfrm rot="10800000">
              <a:off x="1708030" y="2197742"/>
              <a:ext cx="1019000" cy="63443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96" idx="3"/>
              <a:endCxn id="197" idx="1"/>
            </p:cNvCxnSpPr>
            <p:nvPr/>
          </p:nvCxnSpPr>
          <p:spPr>
            <a:xfrm>
              <a:off x="2311879" y="1947575"/>
              <a:ext cx="19668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矩形 200"/>
            <p:cNvSpPr/>
            <p:nvPr/>
          </p:nvSpPr>
          <p:spPr>
            <a:xfrm>
              <a:off x="5624420" y="3896962"/>
              <a:ext cx="1293963" cy="500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皮带控制</a:t>
              </a:r>
            </a:p>
          </p:txBody>
        </p:sp>
        <p:cxnSp>
          <p:nvCxnSpPr>
            <p:cNvPr id="202" name="肘形连接符 152"/>
            <p:cNvCxnSpPr>
              <a:stCxn id="197" idx="3"/>
              <a:endCxn id="198" idx="0"/>
            </p:cNvCxnSpPr>
            <p:nvPr/>
          </p:nvCxnSpPr>
          <p:spPr>
            <a:xfrm>
              <a:off x="5486399" y="1947575"/>
              <a:ext cx="785002" cy="68403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198" idx="2"/>
              <a:endCxn id="201" idx="0"/>
            </p:cNvCxnSpPr>
            <p:nvPr/>
          </p:nvCxnSpPr>
          <p:spPr>
            <a:xfrm>
              <a:off x="6271401" y="3131939"/>
              <a:ext cx="1" cy="765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文本框 203"/>
            <p:cNvSpPr txBox="1"/>
            <p:nvPr/>
          </p:nvSpPr>
          <p:spPr>
            <a:xfrm>
              <a:off x="1249123" y="4212628"/>
              <a:ext cx="914399" cy="389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转载机</a:t>
              </a:r>
            </a:p>
          </p:txBody>
        </p:sp>
        <p:sp>
          <p:nvSpPr>
            <p:cNvPr id="205" name="文本框 204"/>
            <p:cNvSpPr txBox="1"/>
            <p:nvPr/>
          </p:nvSpPr>
          <p:spPr>
            <a:xfrm>
              <a:off x="2821379" y="2518675"/>
              <a:ext cx="914399" cy="389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相机</a:t>
              </a: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1056917" y="2897676"/>
              <a:ext cx="1237708" cy="389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光纤</a:t>
              </a:r>
              <a:r>
                <a:rPr lang="en-US" altLang="zh-CN" sz="1400" dirty="0"/>
                <a:t>(</a:t>
              </a:r>
              <a:r>
                <a:rPr lang="zh-CN" altLang="en-US" sz="1400" dirty="0"/>
                <a:t>视频</a:t>
              </a:r>
              <a:r>
                <a:rPr lang="en-US" altLang="zh-CN" sz="1400" dirty="0"/>
                <a:t>)</a:t>
              </a:r>
              <a:endParaRPr lang="zh-CN" altLang="en-US" sz="1400" dirty="0"/>
            </a:p>
          </p:txBody>
        </p:sp>
        <p:sp>
          <p:nvSpPr>
            <p:cNvPr id="207" name="文本框 206"/>
            <p:cNvSpPr txBox="1"/>
            <p:nvPr/>
          </p:nvSpPr>
          <p:spPr>
            <a:xfrm>
              <a:off x="2676435" y="1602852"/>
              <a:ext cx="1237708" cy="389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网线</a:t>
              </a:r>
              <a:r>
                <a:rPr lang="en-US" altLang="zh-CN" sz="1400" dirty="0"/>
                <a:t>(</a:t>
              </a:r>
              <a:r>
                <a:rPr lang="zh-CN" altLang="en-US" sz="1400" dirty="0"/>
                <a:t>煤量</a:t>
              </a:r>
              <a:r>
                <a:rPr lang="en-US" altLang="zh-CN" sz="1400" dirty="0"/>
                <a:t>)</a:t>
              </a:r>
              <a:endParaRPr lang="zh-CN" altLang="en-US" sz="1400" dirty="0"/>
            </a:p>
          </p:txBody>
        </p:sp>
        <p:sp>
          <p:nvSpPr>
            <p:cNvPr id="208" name="文本框 207"/>
            <p:cNvSpPr txBox="1"/>
            <p:nvPr/>
          </p:nvSpPr>
          <p:spPr>
            <a:xfrm>
              <a:off x="6322620" y="1920259"/>
              <a:ext cx="1130600" cy="389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控制网络</a:t>
              </a:r>
            </a:p>
          </p:txBody>
        </p:sp>
        <p:sp>
          <p:nvSpPr>
            <p:cNvPr id="209" name="文本框 208"/>
            <p:cNvSpPr txBox="1"/>
            <p:nvPr/>
          </p:nvSpPr>
          <p:spPr>
            <a:xfrm>
              <a:off x="6353083" y="3314430"/>
              <a:ext cx="1130600" cy="389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总线</a:t>
              </a:r>
            </a:p>
          </p:txBody>
        </p:sp>
      </p:grpSp>
      <p:pic>
        <p:nvPicPr>
          <p:cNvPr id="221" name="图片 220" descr="图片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58" y="4778840"/>
            <a:ext cx="5160213" cy="1763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基于视觉的安全帽检测系统</a:t>
            </a:r>
          </a:p>
        </p:txBody>
      </p:sp>
      <p:sp>
        <p:nvSpPr>
          <p:cNvPr id="1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69010" y="2276872"/>
            <a:ext cx="4473749" cy="4313483"/>
            <a:chOff x="2985707" y="1458764"/>
            <a:chExt cx="4937521" cy="5012788"/>
          </a:xfrm>
        </p:grpSpPr>
        <p:sp>
          <p:nvSpPr>
            <p:cNvPr id="34" name="矩形: 圆角 33"/>
            <p:cNvSpPr/>
            <p:nvPr/>
          </p:nvSpPr>
          <p:spPr>
            <a:xfrm>
              <a:off x="3770721" y="1458764"/>
              <a:ext cx="3695308" cy="584776"/>
            </a:xfrm>
            <a:prstGeom prst="round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调用摄像头或视频文件</a:t>
              </a:r>
            </a:p>
          </p:txBody>
        </p:sp>
        <p:sp>
          <p:nvSpPr>
            <p:cNvPr id="35" name="矩形: 圆角 34"/>
            <p:cNvSpPr/>
            <p:nvPr/>
          </p:nvSpPr>
          <p:spPr>
            <a:xfrm>
              <a:off x="3770721" y="2565767"/>
              <a:ext cx="3695308" cy="584776"/>
            </a:xfrm>
            <a:prstGeom prst="round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检测出工人位置</a:t>
              </a: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3147934" y="3672770"/>
              <a:ext cx="4775291" cy="584776"/>
            </a:xfrm>
            <a:prstGeom prst="round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识别工人“</a:t>
              </a:r>
              <a:r>
                <a:rPr lang="zh-CN" altLang="en-US" sz="2400" b="1" dirty="0">
                  <a:solidFill>
                    <a:schemeClr val="tx1"/>
                  </a:solidFill>
                </a:rPr>
                <a:t>是 否</a:t>
              </a:r>
              <a:r>
                <a:rPr lang="zh-CN" altLang="en-US" sz="2400" dirty="0">
                  <a:solidFill>
                    <a:schemeClr val="tx1"/>
                  </a:solidFill>
                </a:rPr>
                <a:t>”佩戴安全帽</a:t>
              </a: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2985707" y="4779773"/>
              <a:ext cx="4937521" cy="584776"/>
            </a:xfrm>
            <a:prstGeom prst="round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对未佩戴安全帽工人进行追踪</a:t>
              </a:r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3770721" y="5886776"/>
              <a:ext cx="3695308" cy="584776"/>
            </a:xfrm>
            <a:prstGeom prst="round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对轨迹进行行为分析</a:t>
              </a:r>
            </a:p>
          </p:txBody>
        </p:sp>
        <p:cxnSp>
          <p:nvCxnSpPr>
            <p:cNvPr id="39" name="直接箭头连接符 38"/>
            <p:cNvCxnSpPr/>
            <p:nvPr/>
          </p:nvCxnSpPr>
          <p:spPr>
            <a:xfrm>
              <a:off x="5618374" y="2177591"/>
              <a:ext cx="0" cy="34104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5571236" y="5478544"/>
              <a:ext cx="0" cy="34104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5579093" y="4339471"/>
              <a:ext cx="0" cy="34104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5594806" y="3264030"/>
              <a:ext cx="0" cy="34104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263196"/>
            <a:ext cx="2411859" cy="342766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334" y="2201731"/>
            <a:ext cx="2411859" cy="34360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基于视觉的安全帽检测系统</a:t>
            </a:r>
          </a:p>
        </p:txBody>
      </p:sp>
      <p:sp>
        <p:nvSpPr>
          <p:cNvPr id="1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23" y="2399330"/>
            <a:ext cx="7494309" cy="372683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86078" y="5941497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五分支网络</a:t>
            </a:r>
            <a:r>
              <a:rPr lang="en-US" altLang="zh-CN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解决目标遮挡问题</a:t>
            </a:r>
            <a:endParaRPr lang="zh-CN" altLang="en-US" sz="18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基于视觉的安全帽检测系统</a:t>
            </a:r>
          </a:p>
        </p:txBody>
      </p:sp>
      <p:sp>
        <p:nvSpPr>
          <p:cNvPr id="1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" y="2276872"/>
            <a:ext cx="4685121" cy="41842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48" y="2269838"/>
            <a:ext cx="4454074" cy="21638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122" y="4499396"/>
            <a:ext cx="2034257" cy="19688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116" y="4746149"/>
            <a:ext cx="2510884" cy="13800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5477" y="4725144"/>
            <a:ext cx="8927999" cy="1886977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27657" y="3456831"/>
            <a:ext cx="8928000" cy="1761899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216000" y="2063440"/>
            <a:ext cx="8783955" cy="161988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基于视觉的安全帽检测系统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天气、</a:t>
            </a:r>
          </a:p>
          <a:p>
            <a:endParaRPr lang="zh-CN" altLang="en-US" dirty="0"/>
          </a:p>
        </p:txBody>
      </p:sp>
      <p:sp>
        <p:nvSpPr>
          <p:cNvPr id="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基于视觉的安全帽检测系统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天气、</a:t>
            </a:r>
            <a:r>
              <a:rPr lang="zh-CN" altLang="en-US">
                <a:solidFill>
                  <a:srgbClr val="FF0000"/>
                </a:solidFill>
              </a:rPr>
              <a:t>时间、姿势、范围、遮挡等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93490" y="4045108"/>
            <a:ext cx="8470800" cy="2425383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730182"/>
            <a:ext cx="8307090" cy="19949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  <a:r>
              <a:rPr lang="en-US" altLang="zh-CN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:</a:t>
            </a:r>
            <a:r>
              <a:rPr lang="zh-CN" altLang="en-US" sz="3200" b="1" dirty="0">
                <a:solidFill>
                  <a:srgbClr val="FF0000"/>
                </a:solidFill>
              </a:rPr>
              <a:t>多源关联分析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8" y="1756846"/>
            <a:ext cx="3311503" cy="4775937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06" y="1776221"/>
            <a:ext cx="3526684" cy="47565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多源关联分析</a:t>
            </a:r>
          </a:p>
        </p:txBody>
      </p:sp>
      <p:sp>
        <p:nvSpPr>
          <p:cNvPr id="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92672"/>
            <a:ext cx="4342769" cy="58572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111" y="2768627"/>
            <a:ext cx="3142857" cy="3047619"/>
          </a:xfrm>
          <a:prstGeom prst="rect">
            <a:avLst/>
          </a:prstGeom>
        </p:spPr>
      </p:pic>
      <p:sp>
        <p:nvSpPr>
          <p:cNvPr id="10" name="燕尾形箭头 3"/>
          <p:cNvSpPr/>
          <p:nvPr/>
        </p:nvSpPr>
        <p:spPr>
          <a:xfrm rot="8477238">
            <a:off x="3636544" y="3272589"/>
            <a:ext cx="658730" cy="38501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行为理解、行为监控以及基于视觉的人机交互</a:t>
            </a:r>
            <a:r>
              <a:rPr lang="zh-CN" altLang="en-US" dirty="0"/>
              <a:t>、智能安防与监控</a:t>
            </a:r>
          </a:p>
        </p:txBody>
      </p:sp>
      <p:pic>
        <p:nvPicPr>
          <p:cNvPr id="5" name="图片 4" descr="C:\Users\yc\Desktop\微信图片_2018090622354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67" y="2996953"/>
            <a:ext cx="3460815" cy="259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466" y="2780487"/>
            <a:ext cx="3868960" cy="284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sp>
        <p:nvSpPr>
          <p:cNvPr id="9" name="矩形 8"/>
          <p:cNvSpPr/>
          <p:nvPr/>
        </p:nvSpPr>
        <p:spPr>
          <a:xfrm>
            <a:off x="850797" y="5847794"/>
            <a:ext cx="3331520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实时矫正动作行为</a:t>
            </a:r>
            <a:endParaRPr lang="en-US" altLang="zh-CN" sz="2800" b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7"/>
          <p:cNvSpPr>
            <a:spLocks noChangeAspect="1" noChangeArrowheads="1"/>
          </p:cNvSpPr>
          <p:nvPr/>
        </p:nvSpPr>
        <p:spPr bwMode="auto">
          <a:xfrm>
            <a:off x="4482784" y="2939808"/>
            <a:ext cx="1607473" cy="333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图像 </a:t>
            </a:r>
            <a:r>
              <a:rPr lang="en-US" altLang="zh-CN" sz="1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~10^6</a:t>
            </a: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 像素</a:t>
            </a: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4589251" y="798643"/>
            <a:ext cx="36223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挑战二：数据</a:t>
            </a:r>
            <a:r>
              <a:rPr lang="zh-CN" altLang="en-US" sz="2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维数高</a:t>
            </a:r>
            <a:endParaRPr kumimoji="1" lang="zh-CN" altLang="en-US" sz="2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81" y="1265952"/>
            <a:ext cx="1896944" cy="1964093"/>
          </a:xfrm>
          <a:prstGeom prst="rect">
            <a:avLst/>
          </a:prstGeom>
        </p:spPr>
      </p:pic>
      <p:sp>
        <p:nvSpPr>
          <p:cNvPr id="33" name="Rectangle 27"/>
          <p:cNvSpPr>
            <a:spLocks noChangeAspect="1" noChangeArrowheads="1"/>
          </p:cNvSpPr>
          <p:nvPr/>
        </p:nvSpPr>
        <p:spPr bwMode="auto">
          <a:xfrm>
            <a:off x="7237201" y="2808278"/>
            <a:ext cx="906103" cy="3333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1400" b="1" dirty="0">
                <a:solidFill>
                  <a:srgbClr val="0432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100 x 100</a:t>
            </a:r>
            <a:endParaRPr lang="zh-CN" altLang="en-US" sz="1400" b="1" dirty="0">
              <a:solidFill>
                <a:srgbClr val="0432FF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5" name="Rectangle 27"/>
          <p:cNvSpPr>
            <a:spLocks noChangeAspect="1" noChangeArrowheads="1"/>
          </p:cNvSpPr>
          <p:nvPr/>
        </p:nvSpPr>
        <p:spPr bwMode="auto">
          <a:xfrm>
            <a:off x="6914314" y="1396852"/>
            <a:ext cx="1607473" cy="3333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万维的矩阵空间</a:t>
            </a: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2432972" y="3340686"/>
            <a:ext cx="44363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挑战三：表观</a:t>
            </a:r>
            <a:r>
              <a:rPr lang="zh-CN" altLang="en-US" sz="2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变化多</a:t>
            </a:r>
            <a:endParaRPr kumimoji="1" lang="zh-CN" altLang="en-US" sz="2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84" y="3413478"/>
            <a:ext cx="2006600" cy="13208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829" y="3989200"/>
            <a:ext cx="2006600" cy="13208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895" y="3831090"/>
            <a:ext cx="1524000" cy="10795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251" y="4326354"/>
            <a:ext cx="1524000" cy="10160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637" y="4156017"/>
            <a:ext cx="1524000" cy="1143000"/>
          </a:xfrm>
          <a:prstGeom prst="rect">
            <a:avLst/>
          </a:prstGeom>
        </p:spPr>
      </p:pic>
      <p:sp>
        <p:nvSpPr>
          <p:cNvPr id="63" name="Rectangle 27"/>
          <p:cNvSpPr>
            <a:spLocks noChangeAspect="1" noChangeArrowheads="1"/>
          </p:cNvSpPr>
          <p:nvPr/>
        </p:nvSpPr>
        <p:spPr bwMode="auto">
          <a:xfrm>
            <a:off x="943265" y="5311502"/>
            <a:ext cx="1871663" cy="333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光照变化</a:t>
            </a:r>
          </a:p>
        </p:txBody>
      </p:sp>
      <p:sp>
        <p:nvSpPr>
          <p:cNvPr id="64" name="Rectangle 27"/>
          <p:cNvSpPr>
            <a:spLocks noChangeAspect="1" noChangeArrowheads="1"/>
          </p:cNvSpPr>
          <p:nvPr/>
        </p:nvSpPr>
        <p:spPr bwMode="auto">
          <a:xfrm>
            <a:off x="5120990" y="5307950"/>
            <a:ext cx="1871663" cy="333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视角变化</a:t>
            </a:r>
          </a:p>
        </p:txBody>
      </p:sp>
      <p:sp>
        <p:nvSpPr>
          <p:cNvPr id="65" name="Rectangle 27"/>
          <p:cNvSpPr>
            <a:spLocks noChangeAspect="1" noChangeArrowheads="1"/>
          </p:cNvSpPr>
          <p:nvPr/>
        </p:nvSpPr>
        <p:spPr bwMode="auto">
          <a:xfrm>
            <a:off x="7498643" y="5279598"/>
            <a:ext cx="1044597" cy="333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遮挡</a:t>
            </a:r>
          </a:p>
        </p:txBody>
      </p:sp>
      <p:sp>
        <p:nvSpPr>
          <p:cNvPr id="66" name="Rectangle 27"/>
          <p:cNvSpPr>
            <a:spLocks noChangeAspect="1" noChangeArrowheads="1"/>
          </p:cNvSpPr>
          <p:nvPr/>
        </p:nvSpPr>
        <p:spPr bwMode="auto">
          <a:xfrm>
            <a:off x="3128391" y="5311503"/>
            <a:ext cx="1871663" cy="333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尺度变化</a:t>
            </a:r>
          </a:p>
        </p:txBody>
      </p:sp>
      <p:sp>
        <p:nvSpPr>
          <p:cNvPr id="68" name="Rectangle 8"/>
          <p:cNvSpPr>
            <a:spLocks noChangeArrowheads="1"/>
          </p:cNvSpPr>
          <p:nvPr/>
        </p:nvSpPr>
        <p:spPr bwMode="auto">
          <a:xfrm>
            <a:off x="188761" y="5816489"/>
            <a:ext cx="8498039" cy="12926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数字媒体关键科学问题</a:t>
            </a:r>
            <a:r>
              <a:rPr lang="en-US" altLang="zh-CN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高效表达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，如何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从大规模的高维数据中学习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判别力强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且对表观变化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鲁棒的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视觉特征表示</a:t>
            </a: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34918" y="838520"/>
            <a:ext cx="3613260" cy="24473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34917" y="3360902"/>
            <a:ext cx="8351883" cy="24473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393884" y="790841"/>
            <a:ext cx="34172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挑战一：数据</a:t>
            </a:r>
            <a:r>
              <a:rPr lang="zh-CN" altLang="en-US" sz="2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规模大</a:t>
            </a:r>
            <a:endParaRPr kumimoji="1" lang="zh-CN" altLang="en-US" sz="2800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200" y="1887764"/>
            <a:ext cx="764790" cy="9310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/>
          <a:srcRect l="5715" t="21859" r="5596" b="23694"/>
          <a:stretch>
            <a:fillRect/>
          </a:stretch>
        </p:blipFill>
        <p:spPr>
          <a:xfrm>
            <a:off x="2202342" y="1396852"/>
            <a:ext cx="1745835" cy="7606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55" y="1504800"/>
            <a:ext cx="1941506" cy="1604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1116" y="1469642"/>
            <a:ext cx="2654281" cy="14863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7108" y="2653292"/>
            <a:ext cx="1702089" cy="609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2242" y="2168220"/>
            <a:ext cx="1392752" cy="475371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003265" y="848080"/>
            <a:ext cx="4681180" cy="24473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81551" y="3943084"/>
            <a:ext cx="794756" cy="1358311"/>
          </a:xfrm>
          <a:prstGeom prst="rect">
            <a:avLst/>
          </a:prstGeom>
        </p:spPr>
      </p:pic>
      <p:sp>
        <p:nvSpPr>
          <p:cNvPr id="32" name="标题 6"/>
          <p:cNvSpPr>
            <a:spLocks noGrp="1"/>
          </p:cNvSpPr>
          <p:nvPr>
            <p:ph type="title"/>
          </p:nvPr>
        </p:nvSpPr>
        <p:spPr>
          <a:xfrm>
            <a:off x="1206500" y="116632"/>
            <a:ext cx="7253932" cy="762000"/>
          </a:xfrm>
        </p:spPr>
        <p:txBody>
          <a:bodyPr/>
          <a:lstStyle/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基于人体关键点的行为识别算法流程图</a:t>
            </a:r>
          </a:p>
          <a:p>
            <a:endParaRPr lang="zh-CN" altLang="en-US" dirty="0"/>
          </a:p>
        </p:txBody>
      </p:sp>
      <p:sp>
        <p:nvSpPr>
          <p:cNvPr id="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110" y="2620484"/>
            <a:ext cx="9144000" cy="31127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" y="1461278"/>
            <a:ext cx="9144000" cy="2967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" y="3863181"/>
            <a:ext cx="9158810" cy="3088853"/>
          </a:xfrm>
          <a:prstGeom prst="rect">
            <a:avLst/>
          </a:prstGeom>
        </p:spPr>
      </p:pic>
      <p:sp>
        <p:nvSpPr>
          <p:cNvPr id="6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典型应用：识别框架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骨骼姿态检测结果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7173646" cy="4453242"/>
          </a:xfrm>
          <a:prstGeom prst="rect">
            <a:avLst/>
          </a:prstGeom>
        </p:spPr>
      </p:pic>
      <p:sp>
        <p:nvSpPr>
          <p:cNvPr id="5" name="标题 6"/>
          <p:cNvSpPr txBox="1"/>
          <p:nvPr/>
        </p:nvSpPr>
        <p:spPr bwMode="auto">
          <a:xfrm>
            <a:off x="1187624" y="0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197124" y="900345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性能指标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71" y="2125310"/>
            <a:ext cx="6709458" cy="403999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</a:p>
        </p:txBody>
      </p:sp>
      <p:sp>
        <p:nvSpPr>
          <p:cNvPr id="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42" y="1613779"/>
            <a:ext cx="6696744" cy="470125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动作行为评价</a:t>
            </a:r>
          </a:p>
        </p:txBody>
      </p:sp>
      <p:pic>
        <p:nvPicPr>
          <p:cNvPr id="4" name="taichi-result-0516 (cut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673" y="2215443"/>
            <a:ext cx="6900654" cy="3881618"/>
          </a:xfrm>
          <a:prstGeom prst="rect">
            <a:avLst/>
          </a:prstGeom>
        </p:spPr>
      </p:pic>
      <p:sp>
        <p:nvSpPr>
          <p:cNvPr id="5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9330"/>
            <a:ext cx="8229600" cy="4806834"/>
          </a:xfrm>
        </p:spPr>
        <p:txBody>
          <a:bodyPr/>
          <a:lstStyle/>
          <a:p>
            <a:r>
              <a:rPr lang="zh-CN" altLang="en-US" sz="4400" dirty="0">
                <a:solidFill>
                  <a:srgbClr val="FF0000"/>
                </a:solidFill>
              </a:rPr>
              <a:t>安全监控</a:t>
            </a:r>
          </a:p>
        </p:txBody>
      </p:sp>
      <p:pic>
        <p:nvPicPr>
          <p:cNvPr id="4" name="1_kcf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11" y="1635626"/>
            <a:ext cx="4806835" cy="4806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3" y="2054768"/>
            <a:ext cx="4144758" cy="21293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1" y="4192174"/>
            <a:ext cx="3299896" cy="2566585"/>
          </a:xfrm>
          <a:prstGeom prst="rect">
            <a:avLst/>
          </a:prstGeom>
        </p:spPr>
      </p:pic>
      <p:sp>
        <p:nvSpPr>
          <p:cNvPr id="7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典型应用</a:t>
            </a:r>
            <a:r>
              <a:rPr lang="en-US" altLang="zh-CN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:</a:t>
            </a: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检测、跟踪、监控、智能行为分析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508739" y="2949025"/>
            <a:ext cx="8391992" cy="1753846"/>
          </a:xfrm>
          <a:prstGeom prst="rect">
            <a:avLst/>
          </a:prstGeom>
          <a:solidFill>
            <a:schemeClr val="bg1"/>
          </a:solidFill>
          <a:ln>
            <a:solidFill>
              <a:srgbClr val="3379C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86382" y="4893015"/>
            <a:ext cx="8391992" cy="1753846"/>
          </a:xfrm>
          <a:prstGeom prst="rect">
            <a:avLst/>
          </a:prstGeom>
          <a:solidFill>
            <a:schemeClr val="bg1"/>
          </a:solidFill>
          <a:ln>
            <a:solidFill>
              <a:srgbClr val="3379C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离页连接符 3"/>
          <p:cNvSpPr/>
          <p:nvPr/>
        </p:nvSpPr>
        <p:spPr>
          <a:xfrm rot="16200000">
            <a:off x="-229558" y="5356033"/>
            <a:ext cx="1812214" cy="827809"/>
          </a:xfrm>
          <a:prstGeom prst="flowChartOffpageConnector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流程图: 离页连接符 71"/>
          <p:cNvSpPr/>
          <p:nvPr/>
        </p:nvSpPr>
        <p:spPr>
          <a:xfrm rot="16200000">
            <a:off x="-229556" y="3401054"/>
            <a:ext cx="1812214" cy="827810"/>
          </a:xfrm>
          <a:prstGeom prst="flowChartOffpageConnector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486382" y="983056"/>
            <a:ext cx="8391992" cy="1753846"/>
          </a:xfrm>
          <a:prstGeom prst="rect">
            <a:avLst/>
          </a:prstGeom>
          <a:solidFill>
            <a:schemeClr val="bg1"/>
          </a:solidFill>
          <a:ln>
            <a:solidFill>
              <a:srgbClr val="3379C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流程图: 离页连接符 74"/>
          <p:cNvSpPr/>
          <p:nvPr/>
        </p:nvSpPr>
        <p:spPr>
          <a:xfrm rot="16200000">
            <a:off x="-229556" y="1446074"/>
            <a:ext cx="1812214" cy="827810"/>
          </a:xfrm>
          <a:prstGeom prst="flowChartOffpageConnector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9485" y="5289140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49485" y="327599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</a:p>
        </p:txBody>
      </p:sp>
      <p:sp>
        <p:nvSpPr>
          <p:cNvPr id="81" name="矩形 80"/>
          <p:cNvSpPr/>
          <p:nvPr/>
        </p:nvSpPr>
        <p:spPr>
          <a:xfrm>
            <a:off x="349485" y="1324144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61730" y="1023762"/>
            <a:ext cx="2271811" cy="1716796"/>
            <a:chOff x="961730" y="1023762"/>
            <a:chExt cx="2271811" cy="1716796"/>
          </a:xfrm>
        </p:grpSpPr>
        <p:pic>
          <p:nvPicPr>
            <p:cNvPr id="82" name="图片 81"/>
            <p:cNvPicPr>
              <a:picLocks noChangeAspect="1"/>
            </p:cNvPicPr>
            <p:nvPr/>
          </p:nvPicPr>
          <p:blipFill rotWithShape="1">
            <a:blip r:embed="rId3"/>
            <a:srcRect t="4143" r="10064" b="11126"/>
            <a:stretch>
              <a:fillRect/>
            </a:stretch>
          </p:blipFill>
          <p:spPr>
            <a:xfrm>
              <a:off x="1291524" y="1023762"/>
              <a:ext cx="1612222" cy="1351847"/>
            </a:xfrm>
            <a:prstGeom prst="rect">
              <a:avLst/>
            </a:prstGeom>
          </p:spPr>
        </p:pic>
        <p:sp>
          <p:nvSpPr>
            <p:cNvPr id="83" name="矩形 82"/>
            <p:cNvSpPr/>
            <p:nvPr/>
          </p:nvSpPr>
          <p:spPr>
            <a:xfrm>
              <a:off x="961730" y="2402004"/>
              <a:ext cx="227181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人类视觉系统机理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24063" y="3735804"/>
            <a:ext cx="2236510" cy="827999"/>
            <a:chOff x="6724063" y="3735804"/>
            <a:chExt cx="2236510" cy="827999"/>
          </a:xfrm>
        </p:grpSpPr>
        <p:sp>
          <p:nvSpPr>
            <p:cNvPr id="126" name="矩形 125"/>
            <p:cNvSpPr/>
            <p:nvPr/>
          </p:nvSpPr>
          <p:spPr>
            <a:xfrm>
              <a:off x="6942317" y="3735804"/>
              <a:ext cx="1800000" cy="827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6724063" y="3795860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</a:t>
              </a:r>
              <a:endPara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检索、分析与表示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16583" y="3735804"/>
            <a:ext cx="1800000" cy="827999"/>
            <a:chOff x="5016583" y="3735804"/>
            <a:chExt cx="1800000" cy="827999"/>
          </a:xfrm>
        </p:grpSpPr>
        <p:sp>
          <p:nvSpPr>
            <p:cNvPr id="129" name="矩形 128"/>
            <p:cNvSpPr/>
            <p:nvPr/>
          </p:nvSpPr>
          <p:spPr>
            <a:xfrm>
              <a:off x="5016583" y="3735804"/>
              <a:ext cx="1800000" cy="827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5183049" y="3795860"/>
              <a:ext cx="14670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分析、理解</a:t>
              </a:r>
              <a:endPara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语义表示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113462" y="3735804"/>
            <a:ext cx="1800000" cy="827999"/>
            <a:chOff x="3113462" y="3735804"/>
            <a:chExt cx="1800000" cy="827999"/>
          </a:xfrm>
        </p:grpSpPr>
        <p:sp>
          <p:nvSpPr>
            <p:cNvPr id="132" name="矩形 131"/>
            <p:cNvSpPr/>
            <p:nvPr/>
          </p:nvSpPr>
          <p:spPr>
            <a:xfrm>
              <a:off x="3113462" y="3735804"/>
              <a:ext cx="1800000" cy="827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3279928" y="3795860"/>
              <a:ext cx="146706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检测、识别</a:t>
              </a:r>
              <a:endPara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特征学习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34710" y="3735804"/>
            <a:ext cx="2492990" cy="827999"/>
            <a:chOff x="834710" y="3735804"/>
            <a:chExt cx="2492990" cy="827999"/>
          </a:xfrm>
        </p:grpSpPr>
        <p:sp>
          <p:nvSpPr>
            <p:cNvPr id="135" name="矩形 134"/>
            <p:cNvSpPr/>
            <p:nvPr/>
          </p:nvSpPr>
          <p:spPr>
            <a:xfrm>
              <a:off x="1181202" y="3735804"/>
              <a:ext cx="1800000" cy="827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834710" y="3795860"/>
              <a:ext cx="24929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压缩、增强</a:t>
              </a:r>
              <a:endPara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先验知识、特征学习</a:t>
              </a:r>
            </a:p>
          </p:txBody>
        </p:sp>
      </p:grpSp>
      <p:sp>
        <p:nvSpPr>
          <p:cNvPr id="78" name="燕尾形 1"/>
          <p:cNvSpPr>
            <a:spLocks noChangeArrowheads="1"/>
          </p:cNvSpPr>
          <p:nvPr/>
        </p:nvSpPr>
        <p:spPr bwMode="auto">
          <a:xfrm>
            <a:off x="1117380" y="3061268"/>
            <a:ext cx="1880744" cy="586473"/>
          </a:xfrm>
          <a:prstGeom prst="chevron">
            <a:avLst>
              <a:gd name="adj" fmla="val 43863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defTabSz="6096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sz="2665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" name="文本框 2"/>
          <p:cNvSpPr txBox="1">
            <a:spLocks noChangeArrowheads="1"/>
          </p:cNvSpPr>
          <p:nvPr/>
        </p:nvSpPr>
        <p:spPr bwMode="auto">
          <a:xfrm>
            <a:off x="1623981" y="3103122"/>
            <a:ext cx="867544" cy="50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defTabSz="6096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665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底层</a:t>
            </a:r>
          </a:p>
        </p:txBody>
      </p:sp>
      <p:sp>
        <p:nvSpPr>
          <p:cNvPr id="85" name="燕尾形 34"/>
          <p:cNvSpPr>
            <a:spLocks noChangeArrowheads="1"/>
          </p:cNvSpPr>
          <p:nvPr/>
        </p:nvSpPr>
        <p:spPr bwMode="auto">
          <a:xfrm>
            <a:off x="3000199" y="3061269"/>
            <a:ext cx="1987243" cy="586472"/>
          </a:xfrm>
          <a:prstGeom prst="chevron">
            <a:avLst>
              <a:gd name="adj" fmla="val 43863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defTabSz="6096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sz="2665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" name="文本框 35"/>
          <p:cNvSpPr txBox="1">
            <a:spLocks noChangeArrowheads="1"/>
          </p:cNvSpPr>
          <p:nvPr/>
        </p:nvSpPr>
        <p:spPr bwMode="auto">
          <a:xfrm>
            <a:off x="3560049" y="3103122"/>
            <a:ext cx="86754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defTabSz="6096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665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中层</a:t>
            </a:r>
          </a:p>
        </p:txBody>
      </p:sp>
      <p:sp>
        <p:nvSpPr>
          <p:cNvPr id="88" name="燕尾形 37"/>
          <p:cNvSpPr>
            <a:spLocks noChangeArrowheads="1"/>
          </p:cNvSpPr>
          <p:nvPr/>
        </p:nvSpPr>
        <p:spPr bwMode="auto">
          <a:xfrm>
            <a:off x="4987441" y="3061268"/>
            <a:ext cx="3706590" cy="586473"/>
          </a:xfrm>
          <a:prstGeom prst="chevron">
            <a:avLst>
              <a:gd name="adj" fmla="val 43863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defTabSz="6096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sz="2665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" name="文本框 38"/>
          <p:cNvSpPr txBox="1">
            <a:spLocks noChangeArrowheads="1"/>
          </p:cNvSpPr>
          <p:nvPr/>
        </p:nvSpPr>
        <p:spPr bwMode="auto">
          <a:xfrm>
            <a:off x="6406964" y="3103122"/>
            <a:ext cx="867544" cy="50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l"/>
              <a:defRPr kumimoji="1" sz="3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Char char="»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defTabSz="6096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665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高层</a:t>
            </a:r>
          </a:p>
        </p:txBody>
      </p:sp>
      <p:grpSp>
        <p:nvGrpSpPr>
          <p:cNvPr id="116" name="组合 115"/>
          <p:cNvGrpSpPr/>
          <p:nvPr/>
        </p:nvGrpSpPr>
        <p:grpSpPr>
          <a:xfrm>
            <a:off x="1190997" y="5432908"/>
            <a:ext cx="1971028" cy="937193"/>
            <a:chOff x="1518157" y="1307496"/>
            <a:chExt cx="1971028" cy="937193"/>
          </a:xfrm>
        </p:grpSpPr>
        <p:sp>
          <p:nvSpPr>
            <p:cNvPr id="117" name="矩形 116"/>
            <p:cNvSpPr/>
            <p:nvPr/>
          </p:nvSpPr>
          <p:spPr>
            <a:xfrm>
              <a:off x="1518157" y="1307496"/>
              <a:ext cx="1800000" cy="674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1642534" y="1413692"/>
              <a:ext cx="184665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存储压缩、增强与分类</a:t>
              </a:r>
            </a:p>
          </p:txBody>
        </p:sp>
      </p:grpSp>
      <p:sp>
        <p:nvSpPr>
          <p:cNvPr id="66" name="箭头: 下 155"/>
          <p:cNvSpPr/>
          <p:nvPr/>
        </p:nvSpPr>
        <p:spPr>
          <a:xfrm>
            <a:off x="1779267" y="4580462"/>
            <a:ext cx="603871" cy="556918"/>
          </a:xfrm>
          <a:prstGeom prst="downArrow">
            <a:avLst/>
          </a:prstGeom>
          <a:solidFill>
            <a:srgbClr val="0432FF"/>
          </a:solidFill>
          <a:ln w="12700">
            <a:solidFill>
              <a:schemeClr val="bg1"/>
            </a:solidFill>
            <a:miter lim="800000"/>
          </a:ln>
        </p:spPr>
        <p:txBody>
          <a:bodyPr vert="eaVert" anchor="ctr"/>
          <a:lstStyle/>
          <a:p>
            <a:pPr algn="ctr" eaLnBrk="1" hangingPunct="1"/>
            <a:endParaRPr lang="zh-CN" altLang="en-US" sz="16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箭头: 下 155"/>
          <p:cNvSpPr/>
          <p:nvPr/>
        </p:nvSpPr>
        <p:spPr>
          <a:xfrm>
            <a:off x="3711527" y="4580462"/>
            <a:ext cx="603871" cy="556918"/>
          </a:xfrm>
          <a:prstGeom prst="downArrow">
            <a:avLst/>
          </a:prstGeom>
          <a:solidFill>
            <a:srgbClr val="0432FF"/>
          </a:solidFill>
          <a:ln w="12700">
            <a:solidFill>
              <a:schemeClr val="bg1"/>
            </a:solidFill>
            <a:miter lim="800000"/>
          </a:ln>
        </p:spPr>
        <p:txBody>
          <a:bodyPr vert="eaVert" anchor="ctr"/>
          <a:lstStyle/>
          <a:p>
            <a:pPr algn="ctr" eaLnBrk="1" hangingPunct="1"/>
            <a:endParaRPr lang="zh-CN" altLang="en-US" sz="16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189222" y="1062215"/>
            <a:ext cx="5561400" cy="1678343"/>
            <a:chOff x="3189222" y="1062215"/>
            <a:chExt cx="5561400" cy="1678343"/>
          </a:xfrm>
        </p:grpSpPr>
        <p:sp>
          <p:nvSpPr>
            <p:cNvPr id="91" name="矩形 90"/>
            <p:cNvSpPr/>
            <p:nvPr/>
          </p:nvSpPr>
          <p:spPr>
            <a:xfrm>
              <a:off x="5067115" y="2402004"/>
              <a:ext cx="18301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稀疏编码模型</a:t>
              </a:r>
            </a:p>
          </p:txBody>
        </p:sp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9222" y="1065621"/>
              <a:ext cx="3951144" cy="1317048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0169" y="1062215"/>
              <a:ext cx="1320453" cy="1320454"/>
            </a:xfrm>
            <a:prstGeom prst="rect">
              <a:avLst/>
            </a:prstGeom>
          </p:spPr>
        </p:pic>
      </p:grpSp>
      <p:sp>
        <p:nvSpPr>
          <p:cNvPr id="69" name="箭头: 下 155"/>
          <p:cNvSpPr/>
          <p:nvPr/>
        </p:nvSpPr>
        <p:spPr>
          <a:xfrm>
            <a:off x="5643787" y="4580462"/>
            <a:ext cx="603871" cy="556918"/>
          </a:xfrm>
          <a:prstGeom prst="downArrow">
            <a:avLst/>
          </a:prstGeom>
          <a:solidFill>
            <a:srgbClr val="0432FF"/>
          </a:solidFill>
          <a:ln w="12700">
            <a:solidFill>
              <a:schemeClr val="bg1"/>
            </a:solidFill>
            <a:miter lim="800000"/>
          </a:ln>
        </p:spPr>
        <p:txBody>
          <a:bodyPr vert="eaVert" anchor="ctr"/>
          <a:lstStyle/>
          <a:p>
            <a:pPr algn="ctr" eaLnBrk="1" hangingPunct="1"/>
            <a:endParaRPr lang="zh-CN" altLang="en-US" sz="16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箭头: 下 155"/>
          <p:cNvSpPr/>
          <p:nvPr/>
        </p:nvSpPr>
        <p:spPr>
          <a:xfrm>
            <a:off x="7540382" y="4580462"/>
            <a:ext cx="603871" cy="556918"/>
          </a:xfrm>
          <a:prstGeom prst="downArrow">
            <a:avLst/>
          </a:prstGeom>
          <a:solidFill>
            <a:srgbClr val="0432FF"/>
          </a:solidFill>
          <a:ln w="12700">
            <a:solidFill>
              <a:schemeClr val="bg1"/>
            </a:solidFill>
            <a:miter lim="800000"/>
          </a:ln>
        </p:spPr>
        <p:txBody>
          <a:bodyPr vert="eaVert" anchor="ctr"/>
          <a:lstStyle/>
          <a:p>
            <a:pPr algn="ctr" eaLnBrk="1" hangingPunct="1"/>
            <a:endParaRPr lang="zh-CN" altLang="en-US" sz="16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3124504" y="5432908"/>
            <a:ext cx="1800000" cy="937193"/>
            <a:chOff x="1518157" y="1307496"/>
            <a:chExt cx="1800000" cy="937193"/>
          </a:xfrm>
        </p:grpSpPr>
        <p:sp>
          <p:nvSpPr>
            <p:cNvPr id="119" name="矩形 118"/>
            <p:cNvSpPr/>
            <p:nvPr/>
          </p:nvSpPr>
          <p:spPr>
            <a:xfrm>
              <a:off x="1518157" y="1307496"/>
              <a:ext cx="1800000" cy="674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1642535" y="1413692"/>
              <a:ext cx="15512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目标分割与跟踪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058011" y="5432908"/>
            <a:ext cx="1800000" cy="937193"/>
            <a:chOff x="1518157" y="1307496"/>
            <a:chExt cx="1800000" cy="937193"/>
          </a:xfrm>
        </p:grpSpPr>
        <p:sp>
          <p:nvSpPr>
            <p:cNvPr id="122" name="矩形 121"/>
            <p:cNvSpPr/>
            <p:nvPr/>
          </p:nvSpPr>
          <p:spPr>
            <a:xfrm>
              <a:off x="1518157" y="1307496"/>
              <a:ext cx="1800000" cy="674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1642535" y="1413692"/>
              <a:ext cx="15512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骨骼、运动检测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991518" y="5432908"/>
            <a:ext cx="1800000" cy="1306525"/>
            <a:chOff x="1518157" y="1307496"/>
            <a:chExt cx="1800000" cy="1306525"/>
          </a:xfrm>
        </p:grpSpPr>
        <p:sp>
          <p:nvSpPr>
            <p:cNvPr id="125" name="矩形 124"/>
            <p:cNvSpPr/>
            <p:nvPr/>
          </p:nvSpPr>
          <p:spPr>
            <a:xfrm>
              <a:off x="1518157" y="1307496"/>
              <a:ext cx="1800000" cy="674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1642535" y="1413692"/>
              <a:ext cx="15512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智能行为识别与内容理解</a:t>
              </a:r>
            </a:p>
          </p:txBody>
        </p:sp>
      </p:grpSp>
      <p:sp>
        <p:nvSpPr>
          <p:cNvPr id="55" name="箭头: 下 155"/>
          <p:cNvSpPr/>
          <p:nvPr/>
        </p:nvSpPr>
        <p:spPr>
          <a:xfrm>
            <a:off x="3780392" y="2659383"/>
            <a:ext cx="1848686" cy="379523"/>
          </a:xfrm>
          <a:prstGeom prst="downArrow">
            <a:avLst>
              <a:gd name="adj1" fmla="val 50000"/>
              <a:gd name="adj2" fmla="val 46950"/>
            </a:avLst>
          </a:prstGeom>
          <a:solidFill>
            <a:srgbClr val="0432FF"/>
          </a:solidFill>
          <a:ln w="12700">
            <a:solidFill>
              <a:schemeClr val="bg1"/>
            </a:solidFill>
            <a:miter lim="800000"/>
          </a:ln>
        </p:spPr>
        <p:txBody>
          <a:bodyPr vert="eaVert" anchor="ctr"/>
          <a:lstStyle/>
          <a:p>
            <a:pPr algn="ctr" eaLnBrk="1" hangingPunct="1"/>
            <a:endParaRPr lang="zh-CN" altLang="en-US" sz="1600" b="1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标题 6"/>
          <p:cNvSpPr>
            <a:spLocks noGrp="1"/>
          </p:cNvSpPr>
          <p:nvPr>
            <p:ph type="title"/>
          </p:nvPr>
        </p:nvSpPr>
        <p:spPr>
          <a:xfrm>
            <a:off x="1206500" y="116632"/>
            <a:ext cx="7253932" cy="762000"/>
          </a:xfrm>
        </p:spPr>
        <p:txBody>
          <a:bodyPr/>
          <a:lstStyle/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206500" y="116632"/>
            <a:ext cx="7253932" cy="762000"/>
          </a:xfrm>
        </p:spPr>
        <p:txBody>
          <a:bodyPr/>
          <a:lstStyle/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数字视频信号分析、编码和传输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视频压缩</a:t>
            </a:r>
            <a:endParaRPr lang="en-US" altLang="zh-CN" sz="28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AVS</a:t>
            </a:r>
            <a:r>
              <a:rPr lang="zh-CN" altLang="en-US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标准：国内数字电视强制预装准标</a:t>
            </a:r>
            <a:endParaRPr lang="en-US" altLang="zh-CN" sz="28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FF"/>
                </a:solidFill>
                <a:ea typeface="微软雅黑" panose="020B0503020204020204" pitchFamily="34" charset="-122"/>
              </a:rPr>
              <a:t>图像和视频的分析、检索和理解</a:t>
            </a:r>
            <a:endParaRPr lang="en-US" altLang="zh-CN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目标检测、跟踪、识别</a:t>
            </a:r>
            <a:endParaRPr lang="en-US" altLang="zh-CN" sz="28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基于视频的群体事件检测、行为分析</a:t>
            </a:r>
            <a:endParaRPr lang="en-US" altLang="zh-CN" sz="28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图像、视频检索</a:t>
            </a:r>
            <a:endParaRPr lang="en-US" altLang="zh-CN" sz="28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医学图像、</a:t>
            </a:r>
            <a:r>
              <a:rPr lang="en-US" altLang="zh-CN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SAR</a:t>
            </a:r>
            <a:r>
              <a:rPr lang="zh-CN" altLang="en-US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图像、高光谱图像处理</a:t>
            </a:r>
            <a:endParaRPr lang="en-US" altLang="zh-CN" sz="28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底层视觉处理：复原、去噪、去模糊、超分辨率、超帧率、压缩感知</a:t>
            </a:r>
            <a:endParaRPr lang="en-US" altLang="zh-CN" sz="28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3D</a:t>
            </a:r>
            <a:r>
              <a:rPr lang="zh-CN" altLang="en-US" sz="2800" dirty="0">
                <a:solidFill>
                  <a:srgbClr val="7030A0"/>
                </a:solidFill>
                <a:ea typeface="微软雅黑" panose="020B0503020204020204" pitchFamily="34" charset="-122"/>
              </a:rPr>
              <a:t>重建与去噪</a:t>
            </a:r>
            <a:endParaRPr lang="en-US" altLang="zh-CN" sz="28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endParaRPr lang="zh-CN" altLang="en-US" sz="2400" dirty="0"/>
          </a:p>
        </p:txBody>
      </p:sp>
      <p:sp>
        <p:nvSpPr>
          <p:cNvPr id="9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研究方向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206500" y="116632"/>
            <a:ext cx="7253932" cy="762000"/>
          </a:xfrm>
        </p:spPr>
        <p:txBody>
          <a:bodyPr/>
          <a:lstStyle/>
          <a:p>
            <a:r>
              <a:rPr lang="zh-CN" altLang="en-US" sz="3600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4400" dirty="0">
                <a:solidFill>
                  <a:srgbClr val="0000FF"/>
                </a:solidFill>
                <a:ea typeface="微软雅黑" panose="020B0503020204020204" pitchFamily="34" charset="-122"/>
              </a:rPr>
              <a:t>生物特征识别</a:t>
            </a:r>
            <a:endParaRPr lang="en-US" altLang="zh-CN" sz="44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4400" dirty="0">
                <a:solidFill>
                  <a:srgbClr val="7030A0"/>
                </a:solidFill>
                <a:ea typeface="微软雅黑" panose="020B0503020204020204" pitchFamily="34" charset="-122"/>
              </a:rPr>
              <a:t>情感计算</a:t>
            </a:r>
            <a:endParaRPr lang="en-US" altLang="zh-CN" sz="44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4400" dirty="0">
                <a:solidFill>
                  <a:srgbClr val="7030A0"/>
                </a:solidFill>
                <a:ea typeface="微软雅黑" panose="020B0503020204020204" pitchFamily="34" charset="-122"/>
              </a:rPr>
              <a:t>人脸、手势、手语、唇读理解与识别</a:t>
            </a:r>
            <a:endParaRPr lang="en-US" altLang="zh-CN" sz="44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4400" dirty="0">
                <a:solidFill>
                  <a:srgbClr val="0000FF"/>
                </a:solidFill>
                <a:ea typeface="微软雅黑" panose="020B0503020204020204" pitchFamily="34" charset="-122"/>
              </a:rPr>
              <a:t>跨模态分析与理解</a:t>
            </a:r>
            <a:endParaRPr lang="en-US" altLang="zh-CN" sz="44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4400" dirty="0">
                <a:solidFill>
                  <a:srgbClr val="7030A0"/>
                </a:solidFill>
                <a:ea typeface="微软雅黑" panose="020B0503020204020204" pitchFamily="34" charset="-122"/>
              </a:rPr>
              <a:t>图像、声音、文本的相互转换与融合理解</a:t>
            </a:r>
            <a:endParaRPr lang="en-US" altLang="zh-CN" sz="44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endParaRPr lang="zh-CN" altLang="en-US" sz="4000" dirty="0"/>
          </a:p>
        </p:txBody>
      </p:sp>
      <p:sp>
        <p:nvSpPr>
          <p:cNvPr id="9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研究方向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rgbClr val="0000FF"/>
                </a:solidFill>
                <a:ea typeface="微软雅黑" panose="020B0503020204020204" pitchFamily="34" charset="-122"/>
              </a:rPr>
              <a:t>语音信号的分析、理解和合成</a:t>
            </a:r>
            <a:endParaRPr lang="en-US" altLang="zh-CN" sz="40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rgbClr val="7030A0"/>
                </a:solidFill>
                <a:ea typeface="微软雅黑" panose="020B0503020204020204" pitchFamily="34" charset="-122"/>
              </a:rPr>
              <a:t>语音识别</a:t>
            </a:r>
            <a:endParaRPr lang="en-US" altLang="zh-CN" sz="40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rgbClr val="7030A0"/>
                </a:solidFill>
                <a:ea typeface="微软雅黑" panose="020B0503020204020204" pitchFamily="34" charset="-122"/>
              </a:rPr>
              <a:t>语音事件检测与理解</a:t>
            </a:r>
            <a:endParaRPr lang="en-US" altLang="zh-CN" sz="40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rgbClr val="0000FF"/>
                </a:solidFill>
                <a:ea typeface="微软雅黑" panose="020B0503020204020204" pitchFamily="34" charset="-122"/>
              </a:rPr>
              <a:t>人脑的认知机理等</a:t>
            </a:r>
            <a:endParaRPr lang="en-US" altLang="zh-CN" sz="40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rgbClr val="7030A0"/>
                </a:solidFill>
                <a:ea typeface="微软雅黑" panose="020B0503020204020204" pitchFamily="34" charset="-122"/>
              </a:rPr>
              <a:t>脑机接口、多媒体信息处理</a:t>
            </a:r>
            <a:endParaRPr lang="en-US" altLang="zh-CN" sz="40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solidFill>
                  <a:srgbClr val="7030A0"/>
                </a:solidFill>
                <a:ea typeface="微软雅黑" panose="020B0503020204020204" pitchFamily="34" charset="-122"/>
              </a:rPr>
              <a:t>认知计算</a:t>
            </a:r>
            <a:endParaRPr lang="en-US" altLang="zh-CN" sz="40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endParaRPr lang="zh-CN" altLang="en-US" sz="3600" dirty="0"/>
          </a:p>
        </p:txBody>
      </p:sp>
      <p:sp>
        <p:nvSpPr>
          <p:cNvPr id="4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  <a:endParaRPr lang="zh-CN" altLang="en-US" sz="36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研究方向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0000FF"/>
                </a:solidFill>
                <a:ea typeface="微软雅黑" panose="020B0503020204020204" pitchFamily="34" charset="-122"/>
              </a:rPr>
              <a:t>多媒体安全</a:t>
            </a:r>
            <a:endParaRPr lang="en-US" altLang="zh-CN" sz="36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7030A0"/>
                </a:solidFill>
                <a:ea typeface="微软雅黑" panose="020B0503020204020204" pitchFamily="34" charset="-122"/>
              </a:rPr>
              <a:t>信息隐藏、隐写分析</a:t>
            </a:r>
            <a:endParaRPr lang="en-US" altLang="zh-CN" sz="36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7030A0"/>
                </a:solidFill>
                <a:ea typeface="微软雅黑" panose="020B0503020204020204" pitchFamily="34" charset="-122"/>
              </a:rPr>
              <a:t>多媒体取证</a:t>
            </a:r>
            <a:endParaRPr lang="en-US" altLang="zh-CN" sz="36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7030A0"/>
                </a:solidFill>
                <a:ea typeface="微软雅黑" panose="020B0503020204020204" pitchFamily="34" charset="-122"/>
              </a:rPr>
              <a:t>图像、视频加密</a:t>
            </a:r>
            <a:endParaRPr lang="en-US" altLang="zh-CN" sz="36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7030A0"/>
                </a:solidFill>
                <a:ea typeface="微软雅黑" panose="020B0503020204020204" pitchFamily="34" charset="-122"/>
              </a:rPr>
              <a:t>内容的版权保护</a:t>
            </a:r>
            <a:endParaRPr lang="en-US" altLang="zh-CN" sz="36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0000FF"/>
                </a:solidFill>
                <a:ea typeface="微软雅黑" panose="020B0503020204020204" pitchFamily="34" charset="-122"/>
              </a:rPr>
              <a:t>强化学习与智能故障检测</a:t>
            </a:r>
            <a:endParaRPr lang="en-US" altLang="zh-CN" sz="36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7030A0"/>
                </a:solidFill>
                <a:ea typeface="微软雅黑" panose="020B0503020204020204" pitchFamily="34" charset="-122"/>
              </a:rPr>
              <a:t>集群策略规划</a:t>
            </a:r>
            <a:endParaRPr lang="en-US" altLang="zh-CN" sz="36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428750" lvl="2" indent="-571500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7030A0"/>
                </a:solidFill>
                <a:ea typeface="微软雅黑" panose="020B0503020204020204" pitchFamily="34" charset="-122"/>
              </a:rPr>
              <a:t>软硬件故障智能检测与诊断</a:t>
            </a:r>
            <a:endParaRPr lang="en-US" altLang="zh-CN" sz="3600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  <a:endParaRPr lang="zh-CN" altLang="en-US" sz="36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研究方向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获得四项国家级奖励</a:t>
            </a:r>
            <a:endParaRPr lang="en-US" altLang="zh-CN" sz="28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“视觉模式的局部建模及非线性特征获取理论与方法研究”</a:t>
            </a:r>
            <a:r>
              <a:rPr lang="en-US" altLang="zh-CN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获得</a:t>
            </a:r>
            <a:r>
              <a:rPr lang="en-US" altLang="zh-CN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2015</a:t>
            </a:r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年国家自然科学奖二等奖</a:t>
            </a:r>
            <a:endParaRPr lang="en-US" altLang="zh-CN" sz="2000" b="1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“高效数字视频编解码技术及其在国际标准与国家标准中的应用”获得</a:t>
            </a:r>
            <a:r>
              <a:rPr lang="en-US" altLang="zh-CN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2006</a:t>
            </a:r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年获国家技术发明二等奖</a:t>
            </a:r>
            <a:endParaRPr lang="en-US" altLang="zh-CN" sz="2000" b="1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lvl="1" indent="0"/>
            <a:endParaRPr lang="en-US" altLang="zh-CN" sz="2000" b="1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“人脸识别理论、技术、系统及其应用”获得</a:t>
            </a:r>
            <a:r>
              <a:rPr lang="en-US" altLang="zh-CN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2005</a:t>
            </a:r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年国家科学技术进步奖二等奖</a:t>
            </a:r>
            <a:endParaRPr lang="en-US" altLang="zh-CN" sz="2000" b="1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“数字视频广播编码传输与接收系统”获得</a:t>
            </a:r>
            <a:r>
              <a:rPr lang="en-US" altLang="zh-CN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2001</a:t>
            </a:r>
            <a:r>
              <a:rPr lang="zh-CN" altLang="en-US" sz="2000" b="1" dirty="0">
                <a:solidFill>
                  <a:srgbClr val="7030A0"/>
                </a:solidFill>
                <a:ea typeface="微软雅黑" panose="020B0503020204020204" pitchFamily="34" charset="-122"/>
              </a:rPr>
              <a:t>年国家科学技术进步奖二等奖</a:t>
            </a:r>
            <a:endParaRPr lang="en-US" altLang="zh-CN" sz="2000" b="1" dirty="0">
              <a:solidFill>
                <a:srgbClr val="7030A0"/>
              </a:solidFill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标题 6"/>
          <p:cNvSpPr txBox="1"/>
          <p:nvPr/>
        </p:nvSpPr>
        <p:spPr bwMode="auto">
          <a:xfrm>
            <a:off x="1206500" y="116632"/>
            <a:ext cx="7253932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36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智能接口与人机交互技术研究中心</a:t>
            </a:r>
            <a:endParaRPr lang="zh-CN" altLang="en-US" sz="3600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16000" y="1016977"/>
            <a:ext cx="862578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研究成果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如意时空门户设计概要最终版">
  <a:themeElements>
    <a:clrScheme name="如意时空门户设计概要最终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如意时空门户设计概要最终版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幼圆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幼圆" panose="02010509060101010101" pitchFamily="49" charset="-122"/>
          </a:defRPr>
        </a:defPPr>
      </a:lstStyle>
    </a:lnDef>
  </a:objectDefaults>
  <a:extraClrSchemeLst>
    <a:extraClrScheme>
      <a:clrScheme name="如意时空门户设计概要最终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如意时空门户设计概要最终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如意时空门户设计概要最终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如意时空门户设计概要最终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如意时空门户设计概要最终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如意时空门户设计概要最终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如意时空门户设计概要最终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如意时空门户设计概要最终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如意时空门户设计概要最终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如意时空门户设计概要最终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如意时空门户设计概要最终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如意时空门户设计概要最终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如意时空门户设计概要最终版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1612</Words>
  <Application>Microsoft Office PowerPoint</Application>
  <PresentationFormat>全屏显示(4:3)</PresentationFormat>
  <Paragraphs>299</Paragraphs>
  <Slides>36</Slides>
  <Notes>1</Notes>
  <HiddenSlides>0</HiddenSlides>
  <MMClips>2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Monotype Sorts</vt:lpstr>
      <vt:lpstr>黑体</vt:lpstr>
      <vt:lpstr>华文中宋</vt:lpstr>
      <vt:lpstr>宋体</vt:lpstr>
      <vt:lpstr>微软雅黑</vt:lpstr>
      <vt:lpstr>幼圆</vt:lpstr>
      <vt:lpstr>Arial</vt:lpstr>
      <vt:lpstr>Cambria Math</vt:lpstr>
      <vt:lpstr>Times New Roman</vt:lpstr>
      <vt:lpstr>Wingdings</vt:lpstr>
      <vt:lpstr>如意时空门户设计概要最终版</vt:lpstr>
      <vt:lpstr>Visio.Drawing.15</vt:lpstr>
      <vt:lpstr>智能接口与人机交互技术研究中心</vt:lpstr>
      <vt:lpstr>智能接口与人机交互技术研究中心</vt:lpstr>
      <vt:lpstr>智能接口与人机交互技术研究中心</vt:lpstr>
      <vt:lpstr>智能接口与人机交互技术研究中心</vt:lpstr>
      <vt:lpstr>智能接口与人机交互技术研究中心</vt:lpstr>
      <vt:lpstr>智能接口与人机交互技术研究中心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FTCL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Left Decheng</dc:creator>
  <cp:lastModifiedBy>Shaohui Liu</cp:lastModifiedBy>
  <cp:revision>2188</cp:revision>
  <dcterms:created xsi:type="dcterms:W3CDTF">2006-10-11T01:45:00Z</dcterms:created>
  <dcterms:modified xsi:type="dcterms:W3CDTF">2021-06-07T00:16:38Z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2052-11.1.0.9912</vt:lpwstr>
  </property>
</Properties>
</file>